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6" r:id="rId4"/>
    <p:sldId id="267" r:id="rId5"/>
    <p:sldId id="273" r:id="rId6"/>
    <p:sldId id="276" r:id="rId7"/>
    <p:sldId id="277" r:id="rId8"/>
    <p:sldId id="274" r:id="rId9"/>
    <p:sldId id="275" r:id="rId10"/>
    <p:sldId id="278" r:id="rId11"/>
    <p:sldId id="279" r:id="rId12"/>
    <p:sldId id="280" r:id="rId13"/>
    <p:sldId id="281" r:id="rId14"/>
    <p:sldId id="282" r:id="rId15"/>
    <p:sldId id="283" r:id="rId16"/>
    <p:sldId id="306" r:id="rId17"/>
    <p:sldId id="284" r:id="rId18"/>
    <p:sldId id="307" r:id="rId19"/>
    <p:sldId id="286" r:id="rId20"/>
    <p:sldId id="288" r:id="rId21"/>
    <p:sldId id="285" r:id="rId22"/>
    <p:sldId id="308" r:id="rId23"/>
    <p:sldId id="289" r:id="rId24"/>
    <p:sldId id="290" r:id="rId25"/>
    <p:sldId id="294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</p:sldIdLst>
  <p:sldSz cx="4610100" cy="3460750"/>
  <p:notesSz cx="4610100" cy="34607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dir Gökgöz" initials="KG" lastIdx="29" clrIdx="0">
    <p:extLst>
      <p:ext uri="{19B8F6BF-5375-455C-9EA6-DF929625EA0E}">
        <p15:presenceInfo xmlns:p15="http://schemas.microsoft.com/office/powerpoint/2012/main" userId="Kadir Gökgöz" providerId="None"/>
      </p:ext>
    </p:extLst>
  </p:cmAuthor>
  <p:cmAuthor id="2" name="Onur Keleş" initials="OK" lastIdx="1" clrIdx="1">
    <p:extLst>
      <p:ext uri="{19B8F6BF-5375-455C-9EA6-DF929625EA0E}">
        <p15:presenceInfo xmlns:p15="http://schemas.microsoft.com/office/powerpoint/2012/main" userId="99acac7ad2ba33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4A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60" d="100"/>
          <a:sy n="160" d="100"/>
        </p:scale>
        <p:origin x="614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300" y="44282"/>
            <a:ext cx="4419498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-5" dirty="0"/>
              <a:t>April 23,</a:t>
            </a:r>
            <a:r>
              <a:rPr spc="-50" dirty="0"/>
              <a:t> </a:t>
            </a:r>
            <a:r>
              <a:rPr spc="-5" dirty="0"/>
              <a:t>2021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-55" dirty="0"/>
              <a:t>Bo˘gazi¸ci </a:t>
            </a:r>
            <a:r>
              <a:rPr spc="-5" dirty="0"/>
              <a:t>University Department of</a:t>
            </a:r>
            <a:r>
              <a:rPr spc="-50" dirty="0"/>
              <a:t> </a:t>
            </a:r>
            <a:r>
              <a:rPr spc="-5" dirty="0"/>
              <a:t>Linguistics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‹#›</a:t>
            </a:fld>
            <a:r>
              <a:rPr spc="-5" dirty="0"/>
              <a:t> /</a:t>
            </a:r>
            <a:r>
              <a:rPr spc="-70" dirty="0"/>
              <a:t> </a:t>
            </a:r>
            <a:r>
              <a:rPr spc="-5" dirty="0"/>
              <a:t>32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LM Sans 12"/>
                <a:cs typeface="LM Sans 1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044A90"/>
                </a:solidFill>
                <a:latin typeface="LM Mono 8"/>
                <a:cs typeface="LM Mono 8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-5" dirty="0"/>
              <a:t>April 23,</a:t>
            </a:r>
            <a:r>
              <a:rPr spc="-50" dirty="0"/>
              <a:t> </a:t>
            </a:r>
            <a:r>
              <a:rPr spc="-5" dirty="0"/>
              <a:t>2021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-55" dirty="0"/>
              <a:t>Bo˘gazi¸ci </a:t>
            </a:r>
            <a:r>
              <a:rPr spc="-5" dirty="0"/>
              <a:t>University Department of</a:t>
            </a:r>
            <a:r>
              <a:rPr spc="-50" dirty="0"/>
              <a:t> </a:t>
            </a:r>
            <a:r>
              <a:rPr spc="-5" dirty="0"/>
              <a:t>Linguistics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‹#›</a:t>
            </a:fld>
            <a:r>
              <a:rPr spc="-5" dirty="0"/>
              <a:t> /</a:t>
            </a:r>
            <a:r>
              <a:rPr spc="-70" dirty="0"/>
              <a:t> </a:t>
            </a:r>
            <a:r>
              <a:rPr spc="-5" dirty="0"/>
              <a:t>32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LM Sans 12"/>
                <a:cs typeface="LM Sans 1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-5" dirty="0"/>
              <a:t>April 23,</a:t>
            </a:r>
            <a:r>
              <a:rPr spc="-50" dirty="0"/>
              <a:t> </a:t>
            </a:r>
            <a:r>
              <a:rPr spc="-5" dirty="0"/>
              <a:t>2021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-55" dirty="0"/>
              <a:t>Bo˘gazi¸ci </a:t>
            </a:r>
            <a:r>
              <a:rPr spc="-5" dirty="0"/>
              <a:t>University Department of</a:t>
            </a:r>
            <a:r>
              <a:rPr spc="-50" dirty="0"/>
              <a:t> </a:t>
            </a:r>
            <a:r>
              <a:rPr spc="-5" dirty="0"/>
              <a:t>Linguistics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‹#›</a:t>
            </a:fld>
            <a:r>
              <a:rPr spc="-5" dirty="0"/>
              <a:t> /</a:t>
            </a:r>
            <a:r>
              <a:rPr spc="-70" dirty="0"/>
              <a:t> </a:t>
            </a:r>
            <a:r>
              <a:rPr spc="-5" dirty="0"/>
              <a:t>32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LM Sans 12"/>
                <a:cs typeface="LM Sans 1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-5" dirty="0"/>
              <a:t>April 23,</a:t>
            </a:r>
            <a:r>
              <a:rPr spc="-50" dirty="0"/>
              <a:t> </a:t>
            </a:r>
            <a:r>
              <a:rPr spc="-5" dirty="0"/>
              <a:t>2021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-55" dirty="0"/>
              <a:t>Bo˘gazi¸ci </a:t>
            </a:r>
            <a:r>
              <a:rPr spc="-5" dirty="0"/>
              <a:t>University Department of</a:t>
            </a:r>
            <a:r>
              <a:rPr spc="-50" dirty="0"/>
              <a:t> </a:t>
            </a:r>
            <a:r>
              <a:rPr spc="-5" dirty="0"/>
              <a:t>Linguistics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‹#›</a:t>
            </a:fld>
            <a:r>
              <a:rPr spc="-5" dirty="0"/>
              <a:t> /</a:t>
            </a:r>
            <a:r>
              <a:rPr spc="-70" dirty="0"/>
              <a:t> </a:t>
            </a:r>
            <a:r>
              <a:rPr spc="-5" dirty="0"/>
              <a:t>32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-5" dirty="0"/>
              <a:t>April 23,</a:t>
            </a:r>
            <a:r>
              <a:rPr spc="-50" dirty="0"/>
              <a:t> </a:t>
            </a:r>
            <a:r>
              <a:rPr spc="-5" dirty="0"/>
              <a:t>2021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-55" dirty="0"/>
              <a:t>Bo˘gazi¸ci </a:t>
            </a:r>
            <a:r>
              <a:rPr spc="-5" dirty="0"/>
              <a:t>University Department of</a:t>
            </a:r>
            <a:r>
              <a:rPr spc="-50" dirty="0"/>
              <a:t> </a:t>
            </a:r>
            <a:r>
              <a:rPr spc="-5" dirty="0"/>
              <a:t>Linguistics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‹#›</a:t>
            </a:fld>
            <a:r>
              <a:rPr spc="-5" dirty="0"/>
              <a:t> /</a:t>
            </a:r>
            <a:r>
              <a:rPr spc="-70" dirty="0"/>
              <a:t> </a:t>
            </a:r>
            <a:r>
              <a:rPr spc="-5" dirty="0"/>
              <a:t>32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69083" y="327985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989465" y="327588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167268" y="327588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323614" y="3269538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3" y="0"/>
                </a:lnTo>
                <a:lnTo>
                  <a:pt x="63833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260445" y="327588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620326" y="328223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531425" y="327588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607626" y="326953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3878593" y="3269538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1" y="12700"/>
                </a:lnTo>
              </a:path>
              <a:path w="50800" h="25400">
                <a:moveTo>
                  <a:pt x="12700" y="25400"/>
                </a:moveTo>
                <a:lnTo>
                  <a:pt x="50801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802393" y="327588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878593" y="3307638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700"/>
                </a:moveTo>
                <a:lnTo>
                  <a:pt x="50801" y="127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4149573" y="326953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4451033" y="3300018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1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4423969" y="3273524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7" y="15183"/>
                </a:moveTo>
                <a:lnTo>
                  <a:pt x="30367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7" y="23568"/>
                </a:lnTo>
                <a:lnTo>
                  <a:pt x="30367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4329112" y="3269538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80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80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0" y="0"/>
            <a:ext cx="4608195" cy="378460"/>
          </a:xfrm>
          <a:custGeom>
            <a:avLst/>
            <a:gdLst/>
            <a:ahLst/>
            <a:cxnLst/>
            <a:rect l="l" t="t" r="r" b="b"/>
            <a:pathLst>
              <a:path w="4608195" h="378460">
                <a:moveTo>
                  <a:pt x="4608004" y="0"/>
                </a:moveTo>
                <a:lnTo>
                  <a:pt x="0" y="0"/>
                </a:lnTo>
                <a:lnTo>
                  <a:pt x="0" y="378409"/>
                </a:lnTo>
                <a:lnTo>
                  <a:pt x="4608004" y="378409"/>
                </a:lnTo>
                <a:lnTo>
                  <a:pt x="4608004" y="0"/>
                </a:lnTo>
                <a:close/>
              </a:path>
            </a:pathLst>
          </a:custGeom>
          <a:solidFill>
            <a:srgbClr val="044A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4247997" y="58407"/>
            <a:ext cx="274281" cy="2742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39215"/>
            <a:ext cx="4419498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LM Sans 12"/>
                <a:cs typeface="LM Sans 1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7294" y="674931"/>
            <a:ext cx="3902075" cy="2359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044A90"/>
                </a:solidFill>
                <a:latin typeface="LM Mono 8"/>
                <a:cs typeface="LM Mono 8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771493" y="3367039"/>
            <a:ext cx="423545" cy="89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-5" dirty="0"/>
              <a:t>April 23,</a:t>
            </a:r>
            <a:r>
              <a:rPr spc="-50" dirty="0"/>
              <a:t> </a:t>
            </a:r>
            <a:r>
              <a:rPr spc="-5" dirty="0"/>
              <a:t>2021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89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-55" dirty="0"/>
              <a:t>Bo˘gazi¸ci </a:t>
            </a:r>
            <a:r>
              <a:rPr spc="-5" dirty="0"/>
              <a:t>University Department of</a:t>
            </a:r>
            <a:r>
              <a:rPr spc="-50" dirty="0"/>
              <a:t> </a:t>
            </a:r>
            <a:r>
              <a:rPr spc="-5" dirty="0"/>
              <a:t>Linguistics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89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" b="0" i="0">
                <a:solidFill>
                  <a:schemeClr val="bg1"/>
                </a:solidFill>
                <a:latin typeface="LM Sans 8"/>
                <a:cs typeface="LM Sans 8"/>
              </a:defRPr>
            </a:lvl1pPr>
          </a:lstStyle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‹#›</a:t>
            </a:fld>
            <a:r>
              <a:rPr spc="-5" dirty="0"/>
              <a:t> /</a:t>
            </a:r>
            <a:r>
              <a:rPr spc="-70" dirty="0"/>
              <a:t> </a:t>
            </a:r>
            <a:r>
              <a:rPr spc="-5" dirty="0"/>
              <a:t>32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urkan.atmaca@boun.edu.tr" TargetMode="External"/><Relationship Id="rId2" Type="http://schemas.openxmlformats.org/officeDocument/2006/relationships/hyperlink" Target="mailto:onur.keles1@boun.edu.tr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image" Target="../media/image1.png"/><Relationship Id="rId4" Type="http://schemas.openxmlformats.org/officeDocument/2006/relationships/hyperlink" Target="mailto:kadir.gokgoz@boun.edu.t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onur.keles1@boun.edu.tr" TargetMode="External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onur.keles1@boun.edu.tr" TargetMode="External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onur.keles1@boun.edu.tr" TargetMode="External"/><Relationship Id="rId2" Type="http://schemas.openxmlformats.org/officeDocument/2006/relationships/slide" Target="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onur.keles1@boun.edu.t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onur.keles1@boun.edu.t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onur.keles1@boun.edu.tr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microsoft.com/office/2007/relationships/media" Target="../media/media2.mp4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hyperlink" Target="mailto:onur.keles1@boun.edu.t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onur.keles1@boun.edu.tr" TargetMode="External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onur.keles1@boun.edu.tr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onur.keles1@boun.edu.t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onur.keles1@boun.edu.tr" TargetMode="External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onur.keles1@boun.edu.tr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onur.keles1@boun.edu.tr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onur.keles1@boun.edu.tr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onur.keles1@boun.edu.tr" TargetMode="External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onur.keles1@boun.edu.tr" TargetMode="External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onur.keles1@boun.edu.tr" TargetMode="External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onur.keles1@boun.edu.tr" TargetMode="External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7/S0142716407070294" TargetMode="External"/><Relationship Id="rId3" Type="http://schemas.openxmlformats.org/officeDocument/2006/relationships/hyperlink" Target="https://www.cambridge.org/core/journals/journal-of-child-language/article/impact-of-input-quality-on-early-sign-development-in-native-and-nonnative-language-learners/A1D60D798EE2643B8AD29FCC3E995AD7/core-reader" TargetMode="External"/><Relationship Id="rId7" Type="http://schemas.openxmlformats.org/officeDocument/2006/relationships/hyperlink" Target="http://dl.acm.org/citation.cfm?doid=2049536.2049554" TargetMode="External"/><Relationship Id="rId2" Type="http://schemas.openxmlformats.org/officeDocument/2006/relationships/hyperlink" Target="https://doi.org/10.1017/S030500091500083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45/2049536.2049554" TargetMode="External"/><Relationship Id="rId11" Type="http://schemas.openxmlformats.org/officeDocument/2006/relationships/hyperlink" Target="mailto:onur.keles1@boun.edu.tr" TargetMode="External"/><Relationship Id="rId5" Type="http://schemas.openxmlformats.org/officeDocument/2006/relationships/hyperlink" Target="https://academic.oup.com/jdsde/article/9/2/133/492760" TargetMode="External"/><Relationship Id="rId10" Type="http://schemas.openxmlformats.org/officeDocument/2006/relationships/slide" Target="slide34.xml"/><Relationship Id="rId4" Type="http://schemas.openxmlformats.org/officeDocument/2006/relationships/hyperlink" Target="https://doi.org/10.1093/deafed/enh017" TargetMode="External"/><Relationship Id="rId9" Type="http://schemas.openxmlformats.org/officeDocument/2006/relationships/hyperlink" Target="https://www.cambridge.org/core/journals/applied-psycholinguistics/article/when-timing-is-everything-age-of-firstlanguage-acquisition-effects-on-secondlanguage-learning/3B1A8327FF0E7926F858FE995BEC3074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80/01690960500139363" TargetMode="External"/><Relationship Id="rId3" Type="http://schemas.openxmlformats.org/officeDocument/2006/relationships/hyperlink" Target="http://oxfordhandbooks.com/view/10.1093/oxfordhb/9780195390032.001.0001/oxfordhb-9780195390032-e-019" TargetMode="External"/><Relationship Id="rId7" Type="http://schemas.openxmlformats.org/officeDocument/2006/relationships/hyperlink" Target="https://muse.jhu.edu/article/386721/summary" TargetMode="External"/><Relationship Id="rId2" Type="http://schemas.openxmlformats.org/officeDocument/2006/relationships/hyperlink" Target="https://doi.org/10.1093/oxfordhb/9780195390032.013.001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353/aad.2012.1357" TargetMode="External"/><Relationship Id="rId11" Type="http://schemas.openxmlformats.org/officeDocument/2006/relationships/hyperlink" Target="mailto:onur.keles1@boun.edu.tr" TargetMode="External"/><Relationship Id="rId5" Type="http://schemas.openxmlformats.org/officeDocument/2006/relationships/hyperlink" Target="http://muse.jhu.edu/content/crossref/journals/american_annals_of_the_deaf/v149/149.3lieberman.html" TargetMode="External"/><Relationship Id="rId10" Type="http://schemas.openxmlformats.org/officeDocument/2006/relationships/slide" Target="slide34.xml"/><Relationship Id="rId4" Type="http://schemas.openxmlformats.org/officeDocument/2006/relationships/hyperlink" Target="https://doi.org/10.1353/aad.2004.0027" TargetMode="External"/><Relationship Id="rId9" Type="http://schemas.openxmlformats.org/officeDocument/2006/relationships/hyperlink" Target="https://doi.org/10.2466/PMS.71.8.1227-1252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hyperlink" Target="https://doi.org/10.1207/s15516709cog1401_2" TargetMode="External"/><Relationship Id="rId7" Type="http://schemas.openxmlformats.org/officeDocument/2006/relationships/hyperlink" Target="http://www.oxfordscholarship.com/view/10.1093/acprof" TargetMode="External"/><Relationship Id="rId2" Type="http://schemas.openxmlformats.org/officeDocument/2006/relationships/hyperlink" Target="https://doi.org/10.1044/jshr.3606.125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ambridge.org/core/product/identifier/S0305000912000116/type/journal_article" TargetMode="External"/><Relationship Id="rId5" Type="http://schemas.openxmlformats.org/officeDocument/2006/relationships/hyperlink" Target="https://doi.org/10.1017/S0305000912000116" TargetMode="External"/><Relationship Id="rId4" Type="http://schemas.openxmlformats.org/officeDocument/2006/relationships/hyperlink" Target="https://onlinelibrary.wiley.com/doi/abs/10.1207/s15516709cog1401_2" TargetMode="External"/><Relationship Id="rId9" Type="http://schemas.openxmlformats.org/officeDocument/2006/relationships/hyperlink" Target="mailto:onur.keles1@boun.edu.tr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hyperlink" Target="mailto:onur.keles1@boun.edu.tr" TargetMode="External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slide" Target="slide3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andfonline.com/doi/abs/10.1080/23311908.2016.1264127" TargetMode="External"/><Relationship Id="rId13" Type="http://schemas.openxmlformats.org/officeDocument/2006/relationships/hyperlink" Target="mailto:onur.keles1@boun.edu.tr" TargetMode="External"/><Relationship Id="rId3" Type="http://schemas.openxmlformats.org/officeDocument/2006/relationships/hyperlink" Target="https://srcd.onlinelibrary.wiley.com/doi/abs/10.1111/cdev.13226" TargetMode="External"/><Relationship Id="rId7" Type="http://schemas.openxmlformats.org/officeDocument/2006/relationships/hyperlink" Target="https://doi.org/10.1080/23311908.2016.1264127" TargetMode="External"/><Relationship Id="rId12" Type="http://schemas.openxmlformats.org/officeDocument/2006/relationships/slide" Target="slide34.xml"/><Relationship Id="rId2" Type="http://schemas.openxmlformats.org/officeDocument/2006/relationships/hyperlink" Target="https://doi.org/10.1111/cdev.1322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andfonline.com/doi/pdf/10.1080/23311908.2016.1264127" TargetMode="External"/><Relationship Id="rId11" Type="http://schemas.openxmlformats.org/officeDocument/2006/relationships/hyperlink" Target="https://academic.oup.com/jdsde/article-lookup/doi/10.1093/deafed/enm067" TargetMode="External"/><Relationship Id="rId5" Type="http://schemas.openxmlformats.org/officeDocument/2006/relationships/hyperlink" Target="https://academic.oup.com/jdsde/article/19/4/530/2937181" TargetMode="External"/><Relationship Id="rId10" Type="http://schemas.openxmlformats.org/officeDocument/2006/relationships/hyperlink" Target="https://doi.org/10.1093/deafed/enm067" TargetMode="External"/><Relationship Id="rId4" Type="http://schemas.openxmlformats.org/officeDocument/2006/relationships/hyperlink" Target="https://doi.org/10.1093/deafed/enu023" TargetMode="External"/><Relationship Id="rId9" Type="http://schemas.openxmlformats.org/officeDocument/2006/relationships/hyperlink" Target="https://doi.org/10.1111/1467-8624.00437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andfonline.com/doi/abs/10.1080/23273798.2014.918630" TargetMode="External"/><Relationship Id="rId3" Type="http://schemas.openxmlformats.org/officeDocument/2006/relationships/hyperlink" Target="https://linkinghub.elsevier.com/retrieve/pii/S0010027709002091" TargetMode="External"/><Relationship Id="rId7" Type="http://schemas.openxmlformats.org/officeDocument/2006/relationships/hyperlink" Target="https://doi.org/10.1080/23273798.2014.918630" TargetMode="External"/><Relationship Id="rId12" Type="http://schemas.openxmlformats.org/officeDocument/2006/relationships/hyperlink" Target="mailto:onur.keles1@boun.edu.tr" TargetMode="External"/><Relationship Id="rId2" Type="http://schemas.openxmlformats.org/officeDocument/2006/relationships/hyperlink" Target="https://doi.org/10.1016/j.cognition.2009.08.0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ambridge.org/core/product/identifier/S1366728909990514/type/journal_article" TargetMode="External"/><Relationship Id="rId11" Type="http://schemas.openxmlformats.org/officeDocument/2006/relationships/slide" Target="slide34.xml"/><Relationship Id="rId5" Type="http://schemas.openxmlformats.org/officeDocument/2006/relationships/hyperlink" Target="https://doi.org/10.1017/S1366728909990514" TargetMode="External"/><Relationship Id="rId10" Type="http://schemas.openxmlformats.org/officeDocument/2006/relationships/hyperlink" Target="https://academic.oup.com/jdsde/article/23/4/399/4992884" TargetMode="External"/><Relationship Id="rId4" Type="http://schemas.openxmlformats.org/officeDocument/2006/relationships/hyperlink" Target="https://doi.org/10.1037/0278-7393.21.5.1127" TargetMode="External"/><Relationship Id="rId9" Type="http://schemas.openxmlformats.org/officeDocument/2006/relationships/hyperlink" Target="https://doi.org/10.1093/deafed/eny013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80/00221309.1979.9920075" TargetMode="External"/><Relationship Id="rId3" Type="http://schemas.openxmlformats.org/officeDocument/2006/relationships/hyperlink" Target="https://doi.org/10.1093/deafed/enw075" TargetMode="External"/><Relationship Id="rId7" Type="http://schemas.openxmlformats.org/officeDocument/2006/relationships/hyperlink" Target="https://doi.org/10.1353/sls.2003.0003" TargetMode="External"/><Relationship Id="rId2" Type="http://schemas.openxmlformats.org/officeDocument/2006/relationships/hyperlink" Target="https://doi.org/10.1111/1460-6984.123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ink.springer.com/10.1007/s10936-013-9271-5" TargetMode="External"/><Relationship Id="rId11" Type="http://schemas.openxmlformats.org/officeDocument/2006/relationships/hyperlink" Target="mailto:onur.keles1@boun.edu.tr" TargetMode="External"/><Relationship Id="rId5" Type="http://schemas.openxmlformats.org/officeDocument/2006/relationships/hyperlink" Target="https://doi.org/10.1007/s10936-013-9271-5" TargetMode="External"/><Relationship Id="rId10" Type="http://schemas.openxmlformats.org/officeDocument/2006/relationships/slide" Target="slide34.xml"/><Relationship Id="rId4" Type="http://schemas.openxmlformats.org/officeDocument/2006/relationships/hyperlink" Target="https://academic.oup.com/jdsde/article-lookup/doi/10.1093/deafed/enw075" TargetMode="External"/><Relationship Id="rId9" Type="http://schemas.openxmlformats.org/officeDocument/2006/relationships/hyperlink" Target="https://doi.org/10.3758/BF03200763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hyperlink" Target="https://doi.org/10.1016/j.jml.2003.10.003" TargetMode="External"/><Relationship Id="rId7" Type="http://schemas.openxmlformats.org/officeDocument/2006/relationships/hyperlink" Target="https://doi.org/10.1044/jshr.2604.588" TargetMode="External"/><Relationship Id="rId2" Type="http://schemas.openxmlformats.org/officeDocument/2006/relationships/hyperlink" Target="http://tidsozluk.net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statsoft.org/v80/i01/" TargetMode="External"/><Relationship Id="rId5" Type="http://schemas.openxmlformats.org/officeDocument/2006/relationships/hyperlink" Target="https://doi.org/10.18637/jss.v080.i01" TargetMode="External"/><Relationship Id="rId4" Type="http://schemas.openxmlformats.org/officeDocument/2006/relationships/hyperlink" Target="https://linkinghub.elsevier.com/retrieve/pii/S0749596X03001451" TargetMode="External"/><Relationship Id="rId9" Type="http://schemas.openxmlformats.org/officeDocument/2006/relationships/hyperlink" Target="mailto:onur.keles1@boun.edu.tr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hyperlink" Target="https://github.com/kelesonur/bounsignlab-verbalfluenc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onur.keles1@boun.edu.t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onur.keles1@boun.edu.tr" TargetMode="External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onur.keles1@boun.edu.tr" TargetMode="External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onur.keles1@boun.edu.tr" TargetMode="External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onur.keles1@boun.edu.tr" TargetMode="External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onur.keles1@boun.edu.tr" TargetMode="External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onur.keles1@boun.edu.t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69083" y="3279850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9465" y="327588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67268" y="3275888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60445" y="3267007"/>
            <a:ext cx="203200" cy="55880"/>
            <a:chOff x="3260445" y="3267007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23614" y="326953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0445" y="327588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31425" y="3265742"/>
            <a:ext cx="203200" cy="58419"/>
            <a:chOff x="3531425" y="3265742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3620326" y="328223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31425" y="327588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07626" y="326953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802393" y="3265742"/>
            <a:ext cx="203200" cy="58419"/>
            <a:chOff x="3802393" y="3265742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3878593" y="326953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02393" y="327588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78593" y="3307638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4149573" y="326953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4326572" y="3266998"/>
            <a:ext cx="238760" cy="57150"/>
            <a:chOff x="4326572" y="3266998"/>
            <a:chExt cx="238760" cy="57150"/>
          </a:xfrm>
        </p:grpSpPr>
        <p:sp>
          <p:nvSpPr>
            <p:cNvPr id="18" name="object 18"/>
            <p:cNvSpPr/>
            <p:nvPr/>
          </p:nvSpPr>
          <p:spPr>
            <a:xfrm>
              <a:off x="4451033" y="330001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23969" y="327352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29112" y="326953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59994" y="466966"/>
            <a:ext cx="3888104" cy="529697"/>
          </a:xfrm>
          <a:prstGeom prst="rect">
            <a:avLst/>
          </a:prstGeom>
          <a:solidFill>
            <a:srgbClr val="044A90"/>
          </a:solidFill>
        </p:spPr>
        <p:txBody>
          <a:bodyPr vert="horz" wrap="square" lIns="0" tIns="78105" rIns="0" bIns="0" rtlCol="0">
            <a:spAutoFit/>
          </a:bodyPr>
          <a:lstStyle/>
          <a:p>
            <a:pPr marL="1534160" marR="138430" indent="-1388110" algn="l">
              <a:lnSpc>
                <a:spcPct val="106700"/>
              </a:lnSpc>
              <a:spcBef>
                <a:spcPts val="615"/>
              </a:spcBef>
            </a:pPr>
            <a:r>
              <a:rPr lang="tr-TR" sz="1400" dirty="0"/>
              <a:t>Türk İşaret Dilini Edinme Yaşının Sözel Akıcılığa Olan Etkisi</a:t>
            </a:r>
            <a:endParaRPr sz="1400" dirty="0"/>
          </a:p>
        </p:txBody>
      </p:sp>
      <p:sp>
        <p:nvSpPr>
          <p:cNvPr id="22" name="object 22"/>
          <p:cNvSpPr txBox="1"/>
          <p:nvPr/>
        </p:nvSpPr>
        <p:spPr>
          <a:xfrm>
            <a:off x="542086" y="1260752"/>
            <a:ext cx="3706012" cy="7467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35"/>
              </a:spcBef>
            </a:pPr>
            <a:r>
              <a:rPr sz="1400" spc="15" dirty="0" err="1">
                <a:latin typeface="LM Sans 12"/>
                <a:cs typeface="LM Sans 12"/>
              </a:rPr>
              <a:t>Onur</a:t>
            </a:r>
            <a:r>
              <a:rPr sz="1400" spc="15" dirty="0">
                <a:latin typeface="LM Sans 12"/>
                <a:cs typeface="LM Sans 12"/>
              </a:rPr>
              <a:t> </a:t>
            </a:r>
            <a:r>
              <a:rPr sz="1400" spc="-65" dirty="0" err="1">
                <a:latin typeface="LM Sans 12"/>
                <a:cs typeface="LM Sans 12"/>
              </a:rPr>
              <a:t>Kele</a:t>
            </a:r>
            <a:r>
              <a:rPr lang="tr-TR" sz="1400" spc="-65" dirty="0">
                <a:latin typeface="LM Sans 12"/>
                <a:cs typeface="LM Sans 12"/>
              </a:rPr>
              <a:t>ş</a:t>
            </a:r>
            <a:r>
              <a:rPr sz="1500" spc="-97" baseline="27777" dirty="0">
                <a:latin typeface="LM Sans 10"/>
                <a:cs typeface="LM Sans 10"/>
              </a:rPr>
              <a:t>1</a:t>
            </a:r>
            <a:r>
              <a:rPr sz="1400" spc="-65" dirty="0">
                <a:latin typeface="LM Sans 12"/>
                <a:cs typeface="LM Sans 12"/>
              </a:rPr>
              <a:t>, </a:t>
            </a:r>
            <a:r>
              <a:rPr sz="1400" dirty="0">
                <a:latin typeface="LM Sans 12"/>
                <a:cs typeface="LM Sans 12"/>
              </a:rPr>
              <a:t>Furkan </a:t>
            </a:r>
            <a:r>
              <a:rPr sz="1400" spc="10" dirty="0">
                <a:latin typeface="LM Sans 12"/>
                <a:cs typeface="LM Sans 12"/>
              </a:rPr>
              <a:t>Atmaca</a:t>
            </a:r>
            <a:r>
              <a:rPr sz="1500" spc="15" baseline="27777" dirty="0">
                <a:latin typeface="LM Sans 10"/>
                <a:cs typeface="LM Sans 10"/>
              </a:rPr>
              <a:t>2</a:t>
            </a:r>
            <a:r>
              <a:rPr sz="1400" spc="10" dirty="0">
                <a:latin typeface="LM Sans 12"/>
                <a:cs typeface="LM Sans 12"/>
              </a:rPr>
              <a:t>, Kadir</a:t>
            </a:r>
            <a:r>
              <a:rPr sz="1400" spc="120" dirty="0">
                <a:latin typeface="LM Sans 12"/>
                <a:cs typeface="LM Sans 12"/>
              </a:rPr>
              <a:t> </a:t>
            </a:r>
            <a:r>
              <a:rPr sz="1400" spc="-145" dirty="0">
                <a:latin typeface="LM Sans 12"/>
                <a:cs typeface="LM Sans 12"/>
              </a:rPr>
              <a:t>G</a:t>
            </a:r>
            <a:r>
              <a:rPr lang="tr-TR" sz="1400" spc="-145" dirty="0" err="1">
                <a:latin typeface="LM Sans 12"/>
                <a:cs typeface="LM Sans 12"/>
              </a:rPr>
              <a:t>ökgö</a:t>
            </a:r>
            <a:r>
              <a:rPr sz="1400" spc="-145" dirty="0">
                <a:latin typeface="LM Sans 12"/>
                <a:cs typeface="LM Sans 12"/>
              </a:rPr>
              <a:t>z</a:t>
            </a:r>
            <a:r>
              <a:rPr sz="1500" spc="-217" baseline="27777" dirty="0">
                <a:latin typeface="LM Sans 10"/>
                <a:cs typeface="LM Sans 10"/>
              </a:rPr>
              <a:t>3</a:t>
            </a:r>
            <a:endParaRPr sz="1500" baseline="27777" dirty="0">
              <a:latin typeface="LM Sans 10"/>
              <a:cs typeface="LM Sans 10"/>
            </a:endParaRPr>
          </a:p>
          <a:p>
            <a:pPr marL="1145540" marR="1042669" indent="70485">
              <a:lnSpc>
                <a:spcPct val="124500"/>
              </a:lnSpc>
              <a:spcBef>
                <a:spcPts val="375"/>
              </a:spcBef>
            </a:pPr>
            <a:r>
              <a:rPr sz="900" baseline="27777" dirty="0">
                <a:solidFill>
                  <a:srgbClr val="044A90"/>
                </a:solidFill>
                <a:latin typeface="LM Sans 8"/>
                <a:cs typeface="LM Sans 8"/>
                <a:hlinkClick r:id="rId2"/>
              </a:rPr>
              <a:t>1</a:t>
            </a:r>
            <a:r>
              <a:rPr sz="800" dirty="0">
                <a:solidFill>
                  <a:srgbClr val="044A90"/>
                </a:solidFill>
                <a:latin typeface="LM Sans 8"/>
                <a:cs typeface="LM Sans 8"/>
                <a:hlinkClick r:id="rId2"/>
              </a:rPr>
              <a:t>onur.keles1@boun.edu.tr </a:t>
            </a:r>
            <a:r>
              <a:rPr sz="800" dirty="0">
                <a:solidFill>
                  <a:srgbClr val="044A90"/>
                </a:solidFill>
                <a:latin typeface="LM Sans 8"/>
                <a:cs typeface="LM Sans 8"/>
              </a:rPr>
              <a:t> </a:t>
            </a:r>
            <a:r>
              <a:rPr sz="900" spc="-7" baseline="27777" dirty="0">
                <a:solidFill>
                  <a:srgbClr val="044A90"/>
                </a:solidFill>
                <a:latin typeface="LM Sans 8"/>
                <a:cs typeface="LM Sans 8"/>
                <a:hlinkClick r:id="rId3"/>
              </a:rPr>
              <a:t>2</a:t>
            </a:r>
            <a:r>
              <a:rPr sz="800" spc="-5" dirty="0">
                <a:solidFill>
                  <a:srgbClr val="044A90"/>
                </a:solidFill>
                <a:latin typeface="LM Sans 8"/>
                <a:cs typeface="LM Sans 8"/>
                <a:hlinkClick r:id="rId3"/>
              </a:rPr>
              <a:t>furkan.atmaca@boun.edu.tr </a:t>
            </a:r>
            <a:r>
              <a:rPr sz="800" spc="-5" dirty="0">
                <a:solidFill>
                  <a:srgbClr val="044A90"/>
                </a:solidFill>
                <a:latin typeface="LM Sans 8"/>
                <a:cs typeface="LM Sans 8"/>
              </a:rPr>
              <a:t> </a:t>
            </a:r>
            <a:r>
              <a:rPr sz="900" baseline="27777" dirty="0">
                <a:solidFill>
                  <a:srgbClr val="044A90"/>
                </a:solidFill>
                <a:latin typeface="LM Sans 8"/>
                <a:cs typeface="LM Sans 8"/>
                <a:hlinkClick r:id="rId4"/>
              </a:rPr>
              <a:t>3</a:t>
            </a:r>
            <a:r>
              <a:rPr sz="800" dirty="0">
                <a:solidFill>
                  <a:srgbClr val="044A90"/>
                </a:solidFill>
                <a:latin typeface="LM Sans 8"/>
                <a:cs typeface="LM Sans 8"/>
                <a:hlinkClick r:id="rId4"/>
              </a:rPr>
              <a:t>kadir.gokgoz@boun.edu.tr</a:t>
            </a:r>
            <a:endParaRPr sz="800" dirty="0">
              <a:latin typeface="LM Sans 8"/>
              <a:cs typeface="LM Sans 8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951735" y="2034659"/>
            <a:ext cx="777132" cy="777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514576" y="2826425"/>
            <a:ext cx="1577975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tr-TR" sz="1000" spc="-75">
                <a:latin typeface="LM Sans 12"/>
                <a:cs typeface="LM Sans 8"/>
              </a:rPr>
              <a:t>Ulusal Dilbilim Kurultayı </a:t>
            </a:r>
            <a:endParaRPr sz="1250">
              <a:latin typeface="LM Sans 8"/>
              <a:cs typeface="LM Sans 8"/>
            </a:endParaRPr>
          </a:p>
          <a:p>
            <a:pPr marL="635" algn="ctr">
              <a:lnSpc>
                <a:spcPct val="100000"/>
              </a:lnSpc>
            </a:pPr>
            <a:r>
              <a:rPr lang="tr-TR" sz="1000" spc="-10">
                <a:latin typeface="LM Sans 10"/>
                <a:cs typeface="LM Sans 10"/>
              </a:rPr>
              <a:t>30 Nisan 2021</a:t>
            </a:r>
            <a:endParaRPr sz="1000">
              <a:latin typeface="LM Sans 10"/>
              <a:cs typeface="LM Sans 10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26" name="object 26"/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30" name="object 30"/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1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9215"/>
            <a:ext cx="93408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pc="10"/>
              <a:t>Giriş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309194" y="615887"/>
            <a:ext cx="3884929" cy="2169184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50800" algn="just">
              <a:lnSpc>
                <a:spcPct val="100000"/>
              </a:lnSpc>
              <a:spcBef>
                <a:spcPts val="455"/>
              </a:spcBef>
            </a:pPr>
            <a:r>
              <a:rPr lang="en-US" sz="1200" b="1" spc="-5" dirty="0" err="1">
                <a:solidFill>
                  <a:srgbClr val="044A90"/>
                </a:solidFill>
                <a:latin typeface="LM Sans 10"/>
                <a:cs typeface="LM Sans 10"/>
              </a:rPr>
              <a:t>Mevcut</a:t>
            </a:r>
            <a:r>
              <a:rPr lang="en-US" sz="1200" b="1" spc="-5" dirty="0">
                <a:solidFill>
                  <a:srgbClr val="044A90"/>
                </a:solidFill>
                <a:latin typeface="LM Sans 10"/>
                <a:cs typeface="LM Sans 10"/>
              </a:rPr>
              <a:t> </a:t>
            </a:r>
            <a:r>
              <a:rPr lang="en-US" sz="1200" b="1" spc="-5" dirty="0" err="1">
                <a:solidFill>
                  <a:srgbClr val="044A90"/>
                </a:solidFill>
                <a:latin typeface="LM Sans 10"/>
                <a:cs typeface="LM Sans 10"/>
              </a:rPr>
              <a:t>Çalışma</a:t>
            </a:r>
            <a:r>
              <a:rPr lang="en-US" sz="1200" b="1" spc="-5" dirty="0">
                <a:latin typeface="LM Sans 10"/>
                <a:cs typeface="LM Sans 10"/>
              </a:rPr>
              <a:t>
</a:t>
            </a:r>
            <a:r>
              <a:rPr lang="tr-TR" sz="1200" spc="-5" dirty="0">
                <a:latin typeface="LM Sans 12"/>
                <a:cs typeface="LM Sans 10"/>
              </a:rPr>
              <a:t>İşaret dilini geç edinen sağır çocuklarda gözlemlenen </a:t>
            </a:r>
            <a:r>
              <a:rPr lang="tr-TR" sz="1200" spc="-5">
                <a:latin typeface="LM Sans 12"/>
                <a:cs typeface="LM Sans 12"/>
              </a:rPr>
              <a:t>dil mahrumiyeti</a:t>
            </a:r>
            <a:r>
              <a:rPr lang="en-US" sz="1200" spc="-5">
                <a:latin typeface="LM Sans 12"/>
                <a:cs typeface="LM Sans 12"/>
              </a:rPr>
              <a:t> etkileri</a:t>
            </a:r>
            <a:r>
              <a:rPr lang="tr-TR" sz="1200" spc="-5">
                <a:latin typeface="LM Sans 12"/>
                <a:cs typeface="LM Sans 12"/>
              </a:rPr>
              <a:t>nin</a:t>
            </a:r>
            <a:r>
              <a:rPr lang="en-US" sz="1200" spc="-5">
                <a:latin typeface="LM Sans 12"/>
                <a:cs typeface="LM Sans 12"/>
              </a:rPr>
              <a:t> </a:t>
            </a:r>
            <a:r>
              <a:rPr lang="tr-TR" sz="1200" spc="-5" dirty="0">
                <a:latin typeface="LM Sans 12"/>
                <a:cs typeface="LM Sans 12"/>
              </a:rPr>
              <a:t>yetişkinlikte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devam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edip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etmediği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hala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belirsizdir</a:t>
            </a:r>
            <a:r>
              <a:rPr lang="en-US" sz="1200" spc="-5" dirty="0">
                <a:latin typeface="LM Sans 12"/>
                <a:cs typeface="LM Sans 12"/>
              </a:rPr>
              <a:t>. </a:t>
            </a:r>
            <a:r>
              <a:rPr lang="en-US" sz="1200" spc="-5" dirty="0">
                <a:solidFill>
                  <a:srgbClr val="044A90"/>
                </a:solidFill>
                <a:latin typeface="LM Sans 12"/>
                <a:cs typeface="LM Sans 12"/>
              </a:rPr>
              <a:t>Bu </a:t>
            </a:r>
            <a:r>
              <a:rPr lang="en-US" sz="1200" spc="-5" dirty="0" err="1">
                <a:solidFill>
                  <a:srgbClr val="044A90"/>
                </a:solidFill>
                <a:latin typeface="LM Sans 12"/>
                <a:cs typeface="LM Sans 12"/>
              </a:rPr>
              <a:t>çalışmada</a:t>
            </a:r>
            <a:r>
              <a:rPr lang="tr-TR" sz="1200" spc="-5" dirty="0">
                <a:solidFill>
                  <a:srgbClr val="044A90"/>
                </a:solidFill>
                <a:latin typeface="LM Sans 12"/>
                <a:cs typeface="LM Sans 12"/>
              </a:rPr>
              <a:t> bir zaman serisi analiziyle:</a:t>
            </a:r>
            <a:endParaRPr sz="1200" dirty="0">
              <a:solidFill>
                <a:srgbClr val="044A90"/>
              </a:solidFill>
              <a:latin typeface="LM Sans 12"/>
              <a:cs typeface="LM Sans 12"/>
            </a:endParaRPr>
          </a:p>
          <a:p>
            <a:pPr marL="303530" marR="62865" indent="-181610">
              <a:lnSpc>
                <a:spcPts val="1390"/>
              </a:lnSpc>
              <a:spcBef>
                <a:spcPts val="610"/>
              </a:spcBef>
              <a:buClr>
                <a:srgbClr val="044A90"/>
              </a:buClr>
              <a:buFont typeface="Arial"/>
              <a:buChar char="►"/>
              <a:tabLst>
                <a:tab pos="304165" algn="l"/>
              </a:tabLst>
            </a:pPr>
            <a:r>
              <a:rPr lang="en-US" sz="1200" spc="-10" dirty="0">
                <a:latin typeface="LM Sans 12"/>
                <a:cs typeface="LM Sans 12"/>
              </a:rPr>
              <a:t>T</a:t>
            </a:r>
            <a:r>
              <a:rPr lang="tr-TR" sz="1200" spc="-10" dirty="0">
                <a:latin typeface="LM Sans 12"/>
                <a:cs typeface="LM Sans 12"/>
              </a:rPr>
              <a:t>ürk İşaret Dili (TİD)</a:t>
            </a:r>
            <a:r>
              <a:rPr lang="en-US" sz="1200" spc="-10" dirty="0">
                <a:latin typeface="LM Sans 12"/>
                <a:cs typeface="LM Sans 12"/>
              </a:rPr>
              <a:t>’n</a:t>
            </a:r>
            <a:r>
              <a:rPr lang="tr-TR" sz="1200" spc="-10" dirty="0">
                <a:latin typeface="LM Sans 12"/>
                <a:cs typeface="LM Sans 12"/>
              </a:rPr>
              <a:t>i kullanan</a:t>
            </a:r>
            <a:r>
              <a:rPr lang="en-US" sz="1200" spc="-10" dirty="0">
                <a:latin typeface="LM Sans 12"/>
                <a:cs typeface="LM Sans 12"/>
              </a:rPr>
              <a:t> </a:t>
            </a:r>
            <a:r>
              <a:rPr lang="en-US" sz="1200" spc="-10" dirty="0" err="1">
                <a:latin typeface="LM Sans 12"/>
                <a:cs typeface="LM Sans 12"/>
              </a:rPr>
              <a:t>sağır</a:t>
            </a:r>
            <a:r>
              <a:rPr lang="en-US" sz="1200" spc="-10" dirty="0">
                <a:latin typeface="LM Sans 12"/>
                <a:cs typeface="LM Sans 12"/>
              </a:rPr>
              <a:t> </a:t>
            </a:r>
            <a:r>
              <a:rPr lang="en-US" sz="1200" spc="-10" dirty="0" err="1">
                <a:latin typeface="LM Sans 12"/>
                <a:cs typeface="LM Sans 12"/>
              </a:rPr>
              <a:t>yetişkin</a:t>
            </a:r>
            <a:r>
              <a:rPr lang="en-US" sz="1200" spc="-10" dirty="0">
                <a:latin typeface="LM Sans 12"/>
                <a:cs typeface="LM Sans 12"/>
              </a:rPr>
              <a:t> </a:t>
            </a:r>
            <a:r>
              <a:rPr lang="tr-TR" sz="1200" spc="-10" dirty="0">
                <a:latin typeface="LM Sans 12"/>
                <a:cs typeface="LM Sans 12"/>
              </a:rPr>
              <a:t>işaretçilerin kelime dağarcıkları ve dağarcık erişim hızları </a:t>
            </a:r>
            <a:r>
              <a:rPr lang="tr-TR" sz="1200" spc="-10">
                <a:latin typeface="LM Sans 12"/>
                <a:cs typeface="LM Sans 12"/>
              </a:rPr>
              <a:t>üzerindeki </a:t>
            </a:r>
            <a:r>
              <a:rPr lang="tr-TR" sz="1200" spc="-10">
                <a:solidFill>
                  <a:srgbClr val="044A90"/>
                </a:solidFill>
                <a:latin typeface="LM Sans 12"/>
                <a:cs typeface="LM Sans 12"/>
              </a:rPr>
              <a:t>DEY</a:t>
            </a:r>
            <a:r>
              <a:rPr lang="en-US" sz="1200" spc="-10">
                <a:solidFill>
                  <a:srgbClr val="044A90"/>
                </a:solidFill>
                <a:latin typeface="LM Sans 12"/>
                <a:cs typeface="LM Sans 12"/>
              </a:rPr>
              <a:t> </a:t>
            </a:r>
            <a:r>
              <a:rPr lang="en-US" sz="1200" spc="-10" dirty="0" err="1">
                <a:latin typeface="LM Sans 12"/>
                <a:cs typeface="LM Sans 12"/>
              </a:rPr>
              <a:t>etkileri</a:t>
            </a:r>
            <a:r>
              <a:rPr lang="tr-TR" sz="1200" spc="-10" dirty="0" err="1">
                <a:latin typeface="LM Sans 12"/>
                <a:cs typeface="LM Sans 12"/>
              </a:rPr>
              <a:t>ni</a:t>
            </a:r>
            <a:r>
              <a:rPr lang="tr-TR" sz="1200" spc="-10" dirty="0">
                <a:latin typeface="LM Sans 12"/>
                <a:cs typeface="LM Sans 12"/>
              </a:rPr>
              <a:t> incelemek</a:t>
            </a:r>
            <a:r>
              <a:rPr lang="en-US" sz="1200" spc="-10" dirty="0">
                <a:latin typeface="LM Sans 12"/>
                <a:cs typeface="LM Sans 12"/>
              </a:rPr>
              <a:t>
</a:t>
            </a:r>
            <a:r>
              <a:rPr lang="tr-TR" sz="1200" spc="-10" dirty="0">
                <a:latin typeface="LM Sans 12"/>
                <a:cs typeface="LM Sans 12"/>
              </a:rPr>
              <a:t>farklı kategori </a:t>
            </a:r>
            <a:r>
              <a:rPr lang="tr-TR" sz="1200" spc="-10">
                <a:latin typeface="LM Sans 12"/>
                <a:cs typeface="LM Sans 12"/>
              </a:rPr>
              <a:t>zorluklarıyla </a:t>
            </a:r>
            <a:r>
              <a:rPr lang="tr-TR" sz="1200" spc="-10">
                <a:solidFill>
                  <a:srgbClr val="044A90"/>
                </a:solidFill>
                <a:latin typeface="LM Sans 12"/>
                <a:cs typeface="LM Sans 12"/>
              </a:rPr>
              <a:t>sesbilimsel </a:t>
            </a:r>
            <a:r>
              <a:rPr lang="tr-TR" sz="1200" spc="-10" dirty="0">
                <a:solidFill>
                  <a:srgbClr val="044A90"/>
                </a:solidFill>
                <a:latin typeface="LM Sans 12"/>
                <a:cs typeface="LM Sans 12"/>
              </a:rPr>
              <a:t>ve anlamsal sıklığın </a:t>
            </a:r>
            <a:r>
              <a:rPr lang="tr-TR" sz="1200" spc="-10" dirty="0">
                <a:latin typeface="LM Sans 12"/>
                <a:cs typeface="LM Sans 12"/>
              </a:rPr>
              <a:t>performans üzerindeki etkisini ölçmek</a:t>
            </a:r>
          </a:p>
          <a:p>
            <a:pPr marL="121920" marR="62865">
              <a:lnSpc>
                <a:spcPts val="1390"/>
              </a:lnSpc>
              <a:spcBef>
                <a:spcPts val="610"/>
              </a:spcBef>
              <a:buClr>
                <a:srgbClr val="044A90"/>
              </a:buClr>
              <a:tabLst>
                <a:tab pos="304165" algn="l"/>
              </a:tabLst>
            </a:pPr>
            <a:r>
              <a:rPr lang="tr-TR" sz="1200" spc="-25" dirty="0">
                <a:latin typeface="LM Sans 12"/>
                <a:cs typeface="LM Sans 12"/>
              </a:rPr>
              <a:t>amaçlanmaktadır.</a:t>
            </a:r>
            <a:endParaRPr lang="tr-TR" sz="1200" dirty="0">
              <a:solidFill>
                <a:srgbClr val="044A90"/>
              </a:solidFill>
              <a:latin typeface="LM Sans 12"/>
              <a:cs typeface="LM Sans 12"/>
            </a:endParaRPr>
          </a:p>
        </p:txBody>
      </p:sp>
      <p:grpSp>
        <p:nvGrpSpPr>
          <p:cNvPr id="20" name="object 25">
            <a:extLst>
              <a:ext uri="{FF2B5EF4-FFF2-40B4-BE49-F238E27FC236}">
                <a16:creationId xmlns:a16="http://schemas.microsoft.com/office/drawing/2014/main" id="{1B2487C4-0E4B-47CB-ACCD-7D1079CDF62A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21" name="object 26">
              <a:extLst>
                <a:ext uri="{FF2B5EF4-FFF2-40B4-BE49-F238E27FC236}">
                  <a16:creationId xmlns:a16="http://schemas.microsoft.com/office/drawing/2014/main" id="{41D689DC-8184-481A-B168-EA1BF6B3E854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7">
              <a:extLst>
                <a:ext uri="{FF2B5EF4-FFF2-40B4-BE49-F238E27FC236}">
                  <a16:creationId xmlns:a16="http://schemas.microsoft.com/office/drawing/2014/main" id="{D46EF097-B3EE-4A58-8F24-2CB87AF5E8E1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8">
              <a:extLst>
                <a:ext uri="{FF2B5EF4-FFF2-40B4-BE49-F238E27FC236}">
                  <a16:creationId xmlns:a16="http://schemas.microsoft.com/office/drawing/2014/main" id="{683DA695-2427-4630-BC40-F9203E7105BC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9">
            <a:extLst>
              <a:ext uri="{FF2B5EF4-FFF2-40B4-BE49-F238E27FC236}">
                <a16:creationId xmlns:a16="http://schemas.microsoft.com/office/drawing/2014/main" id="{5C259B26-F366-46BB-A442-0893D1C95C82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25" name="object 30">
            <a:extLst>
              <a:ext uri="{FF2B5EF4-FFF2-40B4-BE49-F238E27FC236}">
                <a16:creationId xmlns:a16="http://schemas.microsoft.com/office/drawing/2014/main" id="{AE11A686-7EA2-4161-AC31-6A3A2794652E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6" name="object 31">
            <a:extLst>
              <a:ext uri="{FF2B5EF4-FFF2-40B4-BE49-F238E27FC236}">
                <a16:creationId xmlns:a16="http://schemas.microsoft.com/office/drawing/2014/main" id="{92BCB655-5731-41F7-9761-364247F074BD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7" name="object 32">
            <a:extLst>
              <a:ext uri="{FF2B5EF4-FFF2-40B4-BE49-F238E27FC236}">
                <a16:creationId xmlns:a16="http://schemas.microsoft.com/office/drawing/2014/main" id="{108614C8-F665-4BE4-857C-CF6A85A75D0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10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9215"/>
            <a:ext cx="185643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pc="15"/>
              <a:t>Metodoloji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321894" y="772782"/>
            <a:ext cx="3941445" cy="193514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7465" lvl="1">
              <a:lnSpc>
                <a:spcPct val="100000"/>
              </a:lnSpc>
              <a:spcBef>
                <a:spcPts val="650"/>
              </a:spcBef>
              <a:tabLst>
                <a:tab pos="372110" algn="l"/>
              </a:tabLst>
            </a:pPr>
            <a:r>
              <a:rPr lang="tr-TR" sz="1200" b="1" spc="-35" dirty="0">
                <a:solidFill>
                  <a:srgbClr val="044A90"/>
                </a:solidFill>
                <a:latin typeface="LM Sans 10"/>
                <a:cs typeface="LM Sans 10"/>
              </a:rPr>
              <a:t>2.1.  Kategoriler</a:t>
            </a:r>
            <a:endParaRPr sz="1200" dirty="0">
              <a:solidFill>
                <a:srgbClr val="044A90"/>
              </a:solidFill>
              <a:latin typeface="LM Sans 10"/>
              <a:cs typeface="LM Sans 10"/>
            </a:endParaRPr>
          </a:p>
          <a:p>
            <a:pPr marL="290830" marR="30480" lvl="2" indent="-181610">
              <a:lnSpc>
                <a:spcPts val="1390"/>
              </a:lnSpc>
              <a:spcBef>
                <a:spcPts val="640"/>
              </a:spcBef>
              <a:buClr>
                <a:srgbClr val="044A90"/>
              </a:buClr>
              <a:buFont typeface="Arial"/>
              <a:buChar char="►"/>
              <a:tabLst>
                <a:tab pos="291465" algn="l"/>
              </a:tabLst>
            </a:pPr>
            <a:r>
              <a:rPr lang="tr-TR" sz="1200" spc="-5" dirty="0">
                <a:latin typeface="LM Sans 12"/>
                <a:cs typeface="LM Sans 12"/>
              </a:rPr>
              <a:t>Çalışmada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tr-TR" sz="1200" spc="-5" dirty="0" err="1">
                <a:latin typeface="LM Sans 12"/>
                <a:cs typeface="LM Sans 12"/>
              </a:rPr>
              <a:t>sesbilimsel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modül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için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tr-TR" sz="1200" spc="-5" dirty="0">
                <a:latin typeface="LM Sans 12"/>
                <a:cs typeface="LM Sans 12"/>
              </a:rPr>
              <a:t>Kolay, Orta, ve Zor </a:t>
            </a:r>
            <a:r>
              <a:rPr lang="en-US" sz="1200" spc="-5" dirty="0" err="1">
                <a:latin typeface="LM Sans 12"/>
                <a:cs typeface="LM Sans 12"/>
              </a:rPr>
              <a:t>zorluk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tr-TR" sz="1200" spc="-5" dirty="0">
                <a:latin typeface="LM Sans 12"/>
                <a:cs typeface="LM Sans 12"/>
              </a:rPr>
              <a:t>seviyelerine sahip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>
                <a:solidFill>
                  <a:srgbClr val="044A90"/>
                </a:solidFill>
                <a:latin typeface="LM Sans 12"/>
                <a:cs typeface="LM Sans 12"/>
              </a:rPr>
              <a:t>6 el </a:t>
            </a:r>
            <a:r>
              <a:rPr lang="en-US" sz="1200" spc="-5" err="1">
                <a:solidFill>
                  <a:srgbClr val="044A90"/>
                </a:solidFill>
                <a:latin typeface="LM Sans 12"/>
                <a:cs typeface="LM Sans 12"/>
              </a:rPr>
              <a:t>şekli</a:t>
            </a:r>
            <a:r>
              <a:rPr lang="en-US" sz="1200" spc="-5">
                <a:solidFill>
                  <a:srgbClr val="044A90"/>
                </a:solidFill>
                <a:latin typeface="LM Sans 12"/>
                <a:cs typeface="LM Sans 12"/>
              </a:rPr>
              <a:t> (</a:t>
            </a:r>
            <a:r>
              <a:rPr lang="tr-TR" sz="1200" spc="-5">
                <a:solidFill>
                  <a:srgbClr val="044A90"/>
                </a:solidFill>
                <a:latin typeface="LM Sans 12"/>
                <a:cs typeface="LM Sans 12"/>
              </a:rPr>
              <a:t>Handshape-</a:t>
            </a:r>
            <a:r>
              <a:rPr lang="en-US" sz="1200" spc="-5">
                <a:solidFill>
                  <a:srgbClr val="044A90"/>
                </a:solidFill>
                <a:latin typeface="LM Sans 12"/>
                <a:cs typeface="LM Sans 12"/>
              </a:rPr>
              <a:t>HS</a:t>
            </a:r>
            <a:r>
              <a:rPr lang="en-US" sz="1200" spc="-5" dirty="0">
                <a:solidFill>
                  <a:srgbClr val="044A90"/>
                </a:solidFill>
                <a:latin typeface="LM Sans 12"/>
                <a:cs typeface="LM Sans 12"/>
              </a:rPr>
              <a:t>) </a:t>
            </a:r>
            <a:r>
              <a:rPr lang="en-US" sz="1200" spc="-5" dirty="0">
                <a:latin typeface="LM Sans 12"/>
                <a:cs typeface="LM Sans 12"/>
              </a:rPr>
              <a:t>ve </a:t>
            </a:r>
            <a:r>
              <a:rPr lang="en-US" sz="1200" spc="-5" dirty="0">
                <a:solidFill>
                  <a:srgbClr val="044A90"/>
                </a:solidFill>
                <a:latin typeface="LM Sans 12"/>
                <a:cs typeface="LM Sans 12"/>
              </a:rPr>
              <a:t>6 </a:t>
            </a:r>
            <a:r>
              <a:rPr lang="tr-TR" sz="1200" spc="-5" dirty="0">
                <a:solidFill>
                  <a:srgbClr val="044A90"/>
                </a:solidFill>
                <a:latin typeface="LM Sans 12"/>
                <a:cs typeface="LM Sans 12"/>
              </a:rPr>
              <a:t>işaret </a:t>
            </a:r>
            <a:r>
              <a:rPr lang="tr-TR" sz="1200" spc="-5">
                <a:solidFill>
                  <a:srgbClr val="044A90"/>
                </a:solidFill>
                <a:latin typeface="LM Sans 12"/>
                <a:cs typeface="LM Sans 12"/>
              </a:rPr>
              <a:t>yeri</a:t>
            </a:r>
            <a:r>
              <a:rPr lang="en-US" sz="1200" spc="-5">
                <a:solidFill>
                  <a:srgbClr val="044A90"/>
                </a:solidFill>
                <a:latin typeface="LM Sans 12"/>
                <a:cs typeface="LM Sans 12"/>
              </a:rPr>
              <a:t> (</a:t>
            </a:r>
            <a:r>
              <a:rPr lang="tr-TR" sz="1200" spc="-5">
                <a:solidFill>
                  <a:srgbClr val="044A90"/>
                </a:solidFill>
                <a:latin typeface="LM Sans 12"/>
                <a:cs typeface="LM Sans 12"/>
              </a:rPr>
              <a:t>Location-</a:t>
            </a:r>
            <a:r>
              <a:rPr lang="en-US" sz="1200" spc="-5">
                <a:solidFill>
                  <a:srgbClr val="044A90"/>
                </a:solidFill>
                <a:latin typeface="LM Sans 12"/>
                <a:cs typeface="LM Sans 12"/>
              </a:rPr>
              <a:t>LOC</a:t>
            </a:r>
            <a:r>
              <a:rPr lang="en-US" sz="1200" spc="-5" dirty="0">
                <a:solidFill>
                  <a:srgbClr val="044A90"/>
                </a:solidFill>
                <a:latin typeface="LM Sans 12"/>
                <a:cs typeface="LM Sans 12"/>
              </a:rPr>
              <a:t>)</a:t>
            </a:r>
            <a:r>
              <a:rPr lang="en-US" sz="1200" spc="-5" dirty="0">
                <a:latin typeface="LM Sans 12"/>
                <a:cs typeface="LM Sans 12"/>
              </a:rPr>
              <a:t> ve</a:t>
            </a:r>
            <a:r>
              <a:rPr lang="tr-TR" sz="1200" spc="-5" dirty="0">
                <a:latin typeface="LM Sans 12"/>
                <a:cs typeface="LM Sans 12"/>
              </a:rPr>
              <a:t> </a:t>
            </a:r>
            <a:r>
              <a:rPr lang="tr-TR" sz="1200" spc="-5" dirty="0" err="1">
                <a:latin typeface="LM Sans 12"/>
                <a:cs typeface="LM Sans 12"/>
              </a:rPr>
              <a:t>anlambilimsel</a:t>
            </a:r>
            <a:r>
              <a:rPr lang="tr-TR" sz="1200" spc="-5" dirty="0">
                <a:latin typeface="LM Sans 12"/>
                <a:cs typeface="LM Sans 12"/>
              </a:rPr>
              <a:t> modül için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sahip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>
                <a:solidFill>
                  <a:srgbClr val="044A90"/>
                </a:solidFill>
                <a:latin typeface="LM Sans 12"/>
                <a:cs typeface="LM Sans 12"/>
              </a:rPr>
              <a:t>6 </a:t>
            </a:r>
            <a:r>
              <a:rPr lang="en-US" sz="1200" spc="-5" err="1">
                <a:solidFill>
                  <a:srgbClr val="044A90"/>
                </a:solidFill>
                <a:latin typeface="LM Sans 12"/>
                <a:cs typeface="LM Sans 12"/>
              </a:rPr>
              <a:t>anlamsal</a:t>
            </a:r>
            <a:r>
              <a:rPr lang="en-US" sz="1200" spc="-5">
                <a:solidFill>
                  <a:srgbClr val="044A90"/>
                </a:solidFill>
                <a:latin typeface="LM Sans 12"/>
                <a:cs typeface="LM Sans 12"/>
              </a:rPr>
              <a:t> (</a:t>
            </a:r>
            <a:r>
              <a:rPr lang="tr-TR" sz="1200" spc="-5">
                <a:solidFill>
                  <a:srgbClr val="044A90"/>
                </a:solidFill>
                <a:latin typeface="LM Sans 12"/>
                <a:cs typeface="LM Sans 12"/>
              </a:rPr>
              <a:t>Semantics-</a:t>
            </a:r>
            <a:r>
              <a:rPr lang="en-US" sz="1200" spc="-5">
                <a:solidFill>
                  <a:srgbClr val="044A90"/>
                </a:solidFill>
                <a:latin typeface="LM Sans 12"/>
                <a:cs typeface="LM Sans 12"/>
              </a:rPr>
              <a:t>SEM)</a:t>
            </a:r>
            <a:r>
              <a:rPr lang="en-US" sz="1200" spc="-5">
                <a:latin typeface="LM Sans 12"/>
                <a:cs typeface="LM Sans 12"/>
              </a:rPr>
              <a:t> </a:t>
            </a:r>
            <a:r>
              <a:rPr lang="tr-TR" sz="1200" spc="-5">
                <a:latin typeface="LM Sans 12"/>
                <a:cs typeface="LM Sans 12"/>
              </a:rPr>
              <a:t>kategori</a:t>
            </a:r>
            <a:r>
              <a:rPr lang="en-US" sz="1200" spc="-5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dahil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ettik</a:t>
            </a:r>
            <a:r>
              <a:rPr lang="en-US" sz="1200" spc="-5" dirty="0">
                <a:latin typeface="LM Sans 12"/>
                <a:cs typeface="LM Sans 12"/>
              </a:rPr>
              <a:t>.
</a:t>
            </a:r>
            <a:r>
              <a:rPr lang="tr-TR" sz="1200" spc="-5" dirty="0">
                <a:solidFill>
                  <a:srgbClr val="044A90"/>
                </a:solidFill>
                <a:latin typeface="LM Sans 12"/>
                <a:cs typeface="LM Sans 12"/>
              </a:rPr>
              <a:t>Sesbirimlerin</a:t>
            </a:r>
            <a:r>
              <a:rPr lang="en-US" sz="1200" spc="-5" dirty="0">
                <a:solidFill>
                  <a:srgbClr val="044A90"/>
                </a:solidFill>
                <a:latin typeface="LM Sans 12"/>
                <a:cs typeface="LM Sans 12"/>
              </a:rPr>
              <a:t> </a:t>
            </a:r>
            <a:r>
              <a:rPr lang="en-US" sz="1200" spc="-5" dirty="0" err="1">
                <a:solidFill>
                  <a:srgbClr val="044A90"/>
                </a:solidFill>
                <a:latin typeface="LM Sans 12"/>
                <a:cs typeface="LM Sans 12"/>
              </a:rPr>
              <a:t>zorluklarını</a:t>
            </a:r>
            <a:r>
              <a:rPr lang="en-US" sz="1200" spc="-5" dirty="0">
                <a:solidFill>
                  <a:srgbClr val="044A90"/>
                </a:solidFill>
                <a:latin typeface="LM Sans 12"/>
                <a:cs typeface="LM Sans 12"/>
              </a:rPr>
              <a:t> </a:t>
            </a:r>
            <a:r>
              <a:rPr lang="en-US" sz="1200" spc="-5" dirty="0">
                <a:latin typeface="LM Sans 12"/>
                <a:cs typeface="LM Sans 12"/>
              </a:rPr>
              <a:t>T</a:t>
            </a:r>
            <a:r>
              <a:rPr lang="tr-TR" sz="1200" spc="-5" dirty="0">
                <a:latin typeface="LM Sans 12"/>
                <a:cs typeface="LM Sans 12"/>
              </a:rPr>
              <a:t>İD sözlüğündeki </a:t>
            </a:r>
            <a:r>
              <a:rPr lang="en-US" sz="1200" spc="-5" dirty="0">
                <a:latin typeface="LM Sans 12"/>
                <a:cs typeface="LM Sans 12"/>
              </a:rPr>
              <a:t>[</a:t>
            </a:r>
            <a:r>
              <a:rPr lang="en-US" sz="1200" spc="-5" dirty="0">
                <a:solidFill>
                  <a:srgbClr val="044A90"/>
                </a:solidFill>
                <a:latin typeface="LM Sans 12"/>
                <a:cs typeface="LM Sans 12"/>
              </a:rPr>
              <a:t>30</a:t>
            </a:r>
            <a:r>
              <a:rPr lang="en-US" sz="1200" spc="-5">
                <a:latin typeface="LM Sans 12"/>
                <a:cs typeface="LM Sans 12"/>
              </a:rPr>
              <a:t>] </a:t>
            </a:r>
            <a:r>
              <a:rPr lang="tr-TR" sz="1200" spc="-5">
                <a:latin typeface="LM Sans 12"/>
                <a:cs typeface="LM Sans 12"/>
              </a:rPr>
              <a:t>kullanılma sıklığına </a:t>
            </a:r>
            <a:r>
              <a:rPr lang="tr-TR" sz="1200" spc="-5" dirty="0">
                <a:latin typeface="LM Sans 12"/>
                <a:cs typeface="LM Sans 12"/>
              </a:rPr>
              <a:t>bakarak</a:t>
            </a:r>
            <a:r>
              <a:rPr lang="en-US" sz="1200" spc="-5" dirty="0">
                <a:latin typeface="LM Sans 12"/>
                <a:cs typeface="LM Sans 12"/>
              </a:rPr>
              <a:t> ve </a:t>
            </a:r>
            <a:r>
              <a:rPr lang="en-US" sz="1200" spc="-5" dirty="0" err="1">
                <a:solidFill>
                  <a:srgbClr val="044A90"/>
                </a:solidFill>
                <a:latin typeface="LM Sans 12"/>
                <a:cs typeface="LM Sans 12"/>
              </a:rPr>
              <a:t>anlamsal</a:t>
            </a:r>
            <a:r>
              <a:rPr lang="en-US" sz="1200" spc="-5" dirty="0">
                <a:solidFill>
                  <a:srgbClr val="044A90"/>
                </a:solidFill>
                <a:latin typeface="LM Sans 12"/>
                <a:cs typeface="LM Sans 12"/>
              </a:rPr>
              <a:t> </a:t>
            </a:r>
            <a:r>
              <a:rPr lang="en-US" sz="1200" spc="-5" dirty="0" err="1">
                <a:solidFill>
                  <a:srgbClr val="044A90"/>
                </a:solidFill>
                <a:latin typeface="LM Sans 12"/>
                <a:cs typeface="LM Sans 12"/>
              </a:rPr>
              <a:t>zorlu</a:t>
            </a:r>
            <a:r>
              <a:rPr lang="tr-TR" sz="1200" spc="-5" dirty="0" err="1">
                <a:solidFill>
                  <a:srgbClr val="044A90"/>
                </a:solidFill>
                <a:latin typeface="LM Sans 12"/>
                <a:cs typeface="LM Sans 12"/>
              </a:rPr>
              <a:t>ğu</a:t>
            </a:r>
            <a:r>
              <a:rPr lang="tr-TR" sz="1200" spc="-5" dirty="0">
                <a:solidFill>
                  <a:srgbClr val="044A90"/>
                </a:solidFill>
                <a:latin typeface="LM Sans 12"/>
                <a:cs typeface="LM Sans 12"/>
              </a:rPr>
              <a:t> </a:t>
            </a:r>
            <a:r>
              <a:rPr lang="tr-TR" sz="1200" spc="-5" dirty="0">
                <a:latin typeface="LM Sans 12"/>
                <a:cs typeface="LM Sans 12"/>
              </a:rPr>
              <a:t>ise</a:t>
            </a:r>
            <a:r>
              <a:rPr lang="en-US" sz="1200" spc="-5" dirty="0">
                <a:latin typeface="LM Sans 12"/>
                <a:cs typeface="LM Sans 12"/>
              </a:rPr>
              <a:t> [</a:t>
            </a:r>
            <a:r>
              <a:rPr lang="en-US" sz="1200" spc="-5" dirty="0">
                <a:solidFill>
                  <a:srgbClr val="044A90"/>
                </a:solidFill>
                <a:latin typeface="LM Sans 12"/>
                <a:cs typeface="LM Sans 12"/>
              </a:rPr>
              <a:t>31</a:t>
            </a:r>
            <a:r>
              <a:rPr lang="en-US" sz="1200" spc="-5" dirty="0">
                <a:latin typeface="LM Sans 12"/>
                <a:cs typeface="LM Sans 12"/>
              </a:rPr>
              <a:t>]'den </a:t>
            </a:r>
            <a:r>
              <a:rPr lang="tr-TR" sz="1200" spc="-5" dirty="0">
                <a:latin typeface="LM Sans 12"/>
                <a:cs typeface="LM Sans 12"/>
              </a:rPr>
              <a:t>hesapladık</a:t>
            </a:r>
            <a:r>
              <a:rPr lang="en-US" sz="1200" spc="-5" dirty="0">
                <a:latin typeface="LM Sans 12"/>
                <a:cs typeface="LM Sans 12"/>
              </a:rPr>
              <a:t>.
</a:t>
            </a:r>
            <a:r>
              <a:rPr lang="en-US" sz="1200" spc="-5" dirty="0" err="1">
                <a:latin typeface="LM Sans 12"/>
                <a:cs typeface="LM Sans 12"/>
              </a:rPr>
              <a:t>Tüm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tr-TR" sz="1200" spc="-5" dirty="0">
                <a:latin typeface="LM Sans 12"/>
                <a:cs typeface="LM Sans 12"/>
              </a:rPr>
              <a:t>kategoriler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tr-TR" sz="1200" spc="-5" dirty="0">
                <a:latin typeface="LM Sans 12"/>
                <a:cs typeface="LM Sans 12"/>
              </a:rPr>
              <a:t>Tablo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tr-TR" sz="1200" spc="-5" dirty="0">
                <a:latin typeface="LM Sans 12"/>
                <a:cs typeface="LM Sans 12"/>
              </a:rPr>
              <a:t>1</a:t>
            </a:r>
            <a:r>
              <a:rPr lang="en-US" sz="1200" spc="-5" dirty="0">
                <a:latin typeface="LM Sans 12"/>
                <a:cs typeface="LM Sans 12"/>
              </a:rPr>
              <a:t>’</a:t>
            </a:r>
            <a:r>
              <a:rPr lang="tr-TR" sz="1200" spc="-5" dirty="0">
                <a:latin typeface="LM Sans 12"/>
                <a:cs typeface="LM Sans 12"/>
              </a:rPr>
              <a:t>d</a:t>
            </a:r>
            <a:r>
              <a:rPr lang="en-US" sz="1200" spc="-5" dirty="0">
                <a:latin typeface="LM Sans 12"/>
                <a:cs typeface="LM Sans 12"/>
              </a:rPr>
              <a:t>e </a:t>
            </a:r>
            <a:r>
              <a:rPr lang="en-US" sz="1200" spc="-5" dirty="0" err="1">
                <a:latin typeface="LM Sans 12"/>
                <a:cs typeface="LM Sans 12"/>
              </a:rPr>
              <a:t>gösterilmiştir</a:t>
            </a:r>
            <a:r>
              <a:rPr lang="en-US" sz="1200" spc="-5" dirty="0">
                <a:latin typeface="LM Sans 12"/>
                <a:cs typeface="LM Sans 12"/>
              </a:rPr>
              <a:t>.</a:t>
            </a:r>
            <a:endParaRPr sz="1200" dirty="0">
              <a:latin typeface="LM Sans 12"/>
              <a:cs typeface="LM Sans 12"/>
            </a:endParaRPr>
          </a:p>
        </p:txBody>
      </p:sp>
      <p:grpSp>
        <p:nvGrpSpPr>
          <p:cNvPr id="12" name="object 25">
            <a:extLst>
              <a:ext uri="{FF2B5EF4-FFF2-40B4-BE49-F238E27FC236}">
                <a16:creationId xmlns:a16="http://schemas.microsoft.com/office/drawing/2014/main" id="{59B291FF-389D-434F-AF9C-4B57F71B0466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13" name="object 26">
              <a:extLst>
                <a:ext uri="{FF2B5EF4-FFF2-40B4-BE49-F238E27FC236}">
                  <a16:creationId xmlns:a16="http://schemas.microsoft.com/office/drawing/2014/main" id="{D3ECDFD0-1C88-4A27-875B-8CDBC79C7D99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7">
              <a:extLst>
                <a:ext uri="{FF2B5EF4-FFF2-40B4-BE49-F238E27FC236}">
                  <a16:creationId xmlns:a16="http://schemas.microsoft.com/office/drawing/2014/main" id="{C76EA90F-3BDB-45D3-A782-D9AC02D2E734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8">
              <a:extLst>
                <a:ext uri="{FF2B5EF4-FFF2-40B4-BE49-F238E27FC236}">
                  <a16:creationId xmlns:a16="http://schemas.microsoft.com/office/drawing/2014/main" id="{DEF3870E-30F9-4E86-B038-B2732C324C04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29">
            <a:extLst>
              <a:ext uri="{FF2B5EF4-FFF2-40B4-BE49-F238E27FC236}">
                <a16:creationId xmlns:a16="http://schemas.microsoft.com/office/drawing/2014/main" id="{AADE2D74-C597-4B05-B53D-6AB674C8375A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17" name="object 30">
            <a:extLst>
              <a:ext uri="{FF2B5EF4-FFF2-40B4-BE49-F238E27FC236}">
                <a16:creationId xmlns:a16="http://schemas.microsoft.com/office/drawing/2014/main" id="{C2015FA4-2831-4309-9B6F-809719707749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18" name="object 31">
            <a:extLst>
              <a:ext uri="{FF2B5EF4-FFF2-40B4-BE49-F238E27FC236}">
                <a16:creationId xmlns:a16="http://schemas.microsoft.com/office/drawing/2014/main" id="{FE12413E-2195-4822-8A7A-94B30AFF4F09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19" name="object 32">
            <a:extLst>
              <a:ext uri="{FF2B5EF4-FFF2-40B4-BE49-F238E27FC236}">
                <a16:creationId xmlns:a16="http://schemas.microsoft.com/office/drawing/2014/main" id="{F4378D42-EBDF-4615-B2B9-D573D4286A9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11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117411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z="1400" spc="20">
                <a:solidFill>
                  <a:srgbClr val="FFFFFF"/>
                </a:solidFill>
                <a:latin typeface="LM Sans 12"/>
                <a:cs typeface="LM Sans 12"/>
              </a:rPr>
              <a:t>Metodoloji</a:t>
            </a:r>
            <a:endParaRPr sz="1400">
              <a:latin typeface="LM Sans 12"/>
              <a:cs typeface="LM Sans 1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450" y="2797175"/>
            <a:ext cx="4343400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900" spc="-5">
                <a:solidFill>
                  <a:srgbClr val="3333B2"/>
                </a:solidFill>
                <a:latin typeface="LM Sans 9"/>
                <a:cs typeface="LM Sans 9"/>
              </a:rPr>
              <a:t>Tablo</a:t>
            </a:r>
            <a:r>
              <a:rPr lang="en-US" sz="900" spc="-5">
                <a:solidFill>
                  <a:srgbClr val="3333B2"/>
                </a:solidFill>
                <a:latin typeface="LM Sans 9"/>
                <a:cs typeface="LM Sans 9"/>
              </a:rPr>
              <a:t> </a:t>
            </a:r>
            <a:r>
              <a:rPr lang="tr-TR" sz="900" spc="-5">
                <a:solidFill>
                  <a:srgbClr val="3333B2"/>
                </a:solidFill>
                <a:latin typeface="LM Sans 9"/>
                <a:cs typeface="LM Sans 9"/>
              </a:rPr>
              <a:t>1</a:t>
            </a:r>
            <a:r>
              <a:rPr lang="en-US" sz="900" spc="-5">
                <a:solidFill>
                  <a:srgbClr val="3333B2"/>
                </a:solidFill>
                <a:latin typeface="LM Sans 9"/>
                <a:cs typeface="LM Sans 9"/>
              </a:rPr>
              <a:t>: </a:t>
            </a:r>
            <a:r>
              <a:rPr sz="900" spc="-20">
                <a:latin typeface="LM Sans 9"/>
                <a:cs typeface="LM Sans 9"/>
              </a:rPr>
              <a:t>Test</a:t>
            </a:r>
            <a:r>
              <a:rPr sz="900" spc="-30">
                <a:latin typeface="LM Sans 9"/>
                <a:cs typeface="LM Sans 9"/>
              </a:rPr>
              <a:t> </a:t>
            </a:r>
            <a:r>
              <a:rPr lang="tr-TR" sz="900" spc="-10">
                <a:latin typeface="LM Sans 9"/>
                <a:cs typeface="LM Sans 9"/>
              </a:rPr>
              <a:t>Kategorileri. Parantez içerisindeki sayılar sesbirimin sözlükteki sıklığını ifade eder.</a:t>
            </a:r>
            <a:endParaRPr sz="900">
              <a:latin typeface="LM Sans 9"/>
              <a:cs typeface="LM Sans 9"/>
            </a:endParaRPr>
          </a:p>
        </p:txBody>
      </p:sp>
      <p:grpSp>
        <p:nvGrpSpPr>
          <p:cNvPr id="15" name="object 25">
            <a:extLst>
              <a:ext uri="{FF2B5EF4-FFF2-40B4-BE49-F238E27FC236}">
                <a16:creationId xmlns:a16="http://schemas.microsoft.com/office/drawing/2014/main" id="{44C5DECA-AA16-48D5-8AB9-137A41053A5B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16" name="object 26">
              <a:extLst>
                <a:ext uri="{FF2B5EF4-FFF2-40B4-BE49-F238E27FC236}">
                  <a16:creationId xmlns:a16="http://schemas.microsoft.com/office/drawing/2014/main" id="{DE2D22EE-0A8C-4DBC-9F59-E74FCBC6044C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7">
              <a:extLst>
                <a:ext uri="{FF2B5EF4-FFF2-40B4-BE49-F238E27FC236}">
                  <a16:creationId xmlns:a16="http://schemas.microsoft.com/office/drawing/2014/main" id="{921CBF4E-2A83-455D-A81A-706352B4FFBB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8">
              <a:extLst>
                <a:ext uri="{FF2B5EF4-FFF2-40B4-BE49-F238E27FC236}">
                  <a16:creationId xmlns:a16="http://schemas.microsoft.com/office/drawing/2014/main" id="{93A48D61-8C47-4DF0-8525-16E1448AEADD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29">
            <a:extLst>
              <a:ext uri="{FF2B5EF4-FFF2-40B4-BE49-F238E27FC236}">
                <a16:creationId xmlns:a16="http://schemas.microsoft.com/office/drawing/2014/main" id="{F8ADAEF6-3F24-4CD0-ADB5-9CB06FBB0DFD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20" name="object 30">
            <a:extLst>
              <a:ext uri="{FF2B5EF4-FFF2-40B4-BE49-F238E27FC236}">
                <a16:creationId xmlns:a16="http://schemas.microsoft.com/office/drawing/2014/main" id="{74CC9799-277D-4F85-809D-7AFECF152E9F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1" name="object 31">
            <a:extLst>
              <a:ext uri="{FF2B5EF4-FFF2-40B4-BE49-F238E27FC236}">
                <a16:creationId xmlns:a16="http://schemas.microsoft.com/office/drawing/2014/main" id="{54850FD8-171F-44D0-AD6D-73A867F35A68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2" name="object 32">
            <a:extLst>
              <a:ext uri="{FF2B5EF4-FFF2-40B4-BE49-F238E27FC236}">
                <a16:creationId xmlns:a16="http://schemas.microsoft.com/office/drawing/2014/main" id="{0EC86B88-BD0A-4CC4-A80A-7659DC1F789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12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66632-A23B-49BA-84D4-E10D2CF7C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08" y="890541"/>
            <a:ext cx="4610100" cy="186057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117411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z="1400" spc="20">
                <a:solidFill>
                  <a:srgbClr val="FFFFFF"/>
                </a:solidFill>
                <a:latin typeface="LM Sans 12"/>
                <a:cs typeface="LM Sans 12"/>
              </a:rPr>
              <a:t>Metodoloji</a:t>
            </a:r>
            <a:endParaRPr sz="1400">
              <a:latin typeface="LM Sans 12"/>
              <a:cs typeface="LM Sans 1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2353" y="794334"/>
            <a:ext cx="3218688" cy="1572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0497" y="2770030"/>
            <a:ext cx="3962400" cy="4533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fi-FI" sz="900" spc="-5">
                <a:solidFill>
                  <a:srgbClr val="3333B2"/>
                </a:solidFill>
                <a:latin typeface="LM Sans 9"/>
                <a:cs typeface="LM Sans 9"/>
              </a:rPr>
              <a:t>Şekil </a:t>
            </a:r>
            <a:r>
              <a:rPr lang="tr-TR" sz="900" spc="-5">
                <a:solidFill>
                  <a:srgbClr val="3333B2"/>
                </a:solidFill>
                <a:latin typeface="LM Sans 9"/>
                <a:cs typeface="LM Sans 9"/>
              </a:rPr>
              <a:t>2</a:t>
            </a:r>
            <a:r>
              <a:rPr lang="fi-FI" sz="900" spc="-5">
                <a:solidFill>
                  <a:srgbClr val="3333B2"/>
                </a:solidFill>
                <a:latin typeface="LM Sans 9"/>
                <a:cs typeface="LM Sans 9"/>
              </a:rPr>
              <a:t>:</a:t>
            </a:r>
            <a:r>
              <a:rPr lang="tr-TR" sz="900" spc="-5">
                <a:solidFill>
                  <a:srgbClr val="3333B2"/>
                </a:solidFill>
                <a:latin typeface="LM Sans 9"/>
                <a:cs typeface="LM Sans 9"/>
              </a:rPr>
              <a:t> </a:t>
            </a:r>
            <a:r>
              <a:rPr lang="fi-FI" sz="900" spc="-5">
                <a:latin typeface="LM Sans 9"/>
                <a:cs typeface="LM Sans 9"/>
              </a:rPr>
              <a:t>El Şekli </a:t>
            </a:r>
            <a:r>
              <a:rPr lang="tr-TR" sz="900" spc="-5">
                <a:latin typeface="LM Sans 9"/>
                <a:cs typeface="LM Sans 9"/>
              </a:rPr>
              <a:t>kategorileri</a:t>
            </a:r>
            <a:r>
              <a:rPr lang="fi-FI" sz="900" spc="-5">
                <a:latin typeface="LM Sans 9"/>
                <a:cs typeface="LM Sans 9"/>
              </a:rPr>
              <a:t> için </a:t>
            </a:r>
            <a:r>
              <a:rPr lang="tr-TR" sz="900" spc="-5">
                <a:latin typeface="LM Sans 9"/>
                <a:cs typeface="LM Sans 9"/>
              </a:rPr>
              <a:t>verilen yönerge.</a:t>
            </a: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tr-TR" sz="800" spc="-5">
                <a:latin typeface="LM Sans 9"/>
                <a:cs typeface="LM Sans 9"/>
              </a:rPr>
              <a:t>Görseller TİD Sözlük’ten alınmıştır (Makaroğlu &amp; Dikyuva, 2017).</a:t>
            </a:r>
            <a:r>
              <a:rPr lang="fi-FI" sz="900" spc="-5">
                <a:latin typeface="LM Sans 9"/>
                <a:cs typeface="LM Sans 9"/>
              </a:rPr>
              <a:t>
</a:t>
            </a:r>
            <a:endParaRPr sz="900">
              <a:latin typeface="LM Sans 9"/>
              <a:cs typeface="LM Sans 9"/>
            </a:endParaRPr>
          </a:p>
        </p:txBody>
      </p:sp>
      <p:grpSp>
        <p:nvGrpSpPr>
          <p:cNvPr id="13" name="object 25">
            <a:extLst>
              <a:ext uri="{FF2B5EF4-FFF2-40B4-BE49-F238E27FC236}">
                <a16:creationId xmlns:a16="http://schemas.microsoft.com/office/drawing/2014/main" id="{675E870C-E2EA-49D1-B9DC-998C15B3E367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14" name="object 26">
              <a:extLst>
                <a:ext uri="{FF2B5EF4-FFF2-40B4-BE49-F238E27FC236}">
                  <a16:creationId xmlns:a16="http://schemas.microsoft.com/office/drawing/2014/main" id="{1A839365-D084-4B1D-B396-4AFFF634F89D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7">
              <a:extLst>
                <a:ext uri="{FF2B5EF4-FFF2-40B4-BE49-F238E27FC236}">
                  <a16:creationId xmlns:a16="http://schemas.microsoft.com/office/drawing/2014/main" id="{FE3C24A3-8AB8-46E8-93E0-0709231772EC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8">
              <a:extLst>
                <a:ext uri="{FF2B5EF4-FFF2-40B4-BE49-F238E27FC236}">
                  <a16:creationId xmlns:a16="http://schemas.microsoft.com/office/drawing/2014/main" id="{FED276F0-5B7C-49EE-BEF1-EC1A5220FF13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29">
            <a:extLst>
              <a:ext uri="{FF2B5EF4-FFF2-40B4-BE49-F238E27FC236}">
                <a16:creationId xmlns:a16="http://schemas.microsoft.com/office/drawing/2014/main" id="{60AAF3B4-4128-4668-B25C-EA595C43E643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18" name="object 30">
            <a:extLst>
              <a:ext uri="{FF2B5EF4-FFF2-40B4-BE49-F238E27FC236}">
                <a16:creationId xmlns:a16="http://schemas.microsoft.com/office/drawing/2014/main" id="{E87AE4D1-DFF0-43D5-888E-305CC8026AD0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19" name="object 31">
            <a:extLst>
              <a:ext uri="{FF2B5EF4-FFF2-40B4-BE49-F238E27FC236}">
                <a16:creationId xmlns:a16="http://schemas.microsoft.com/office/drawing/2014/main" id="{B04638D0-9133-4104-9753-88C0ADFDD850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0" name="object 32">
            <a:extLst>
              <a:ext uri="{FF2B5EF4-FFF2-40B4-BE49-F238E27FC236}">
                <a16:creationId xmlns:a16="http://schemas.microsoft.com/office/drawing/2014/main" id="{1B4FC692-EB64-4315-B785-7007C869020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13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117411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z="1400" spc="20">
                <a:solidFill>
                  <a:srgbClr val="FFFFFF"/>
                </a:solidFill>
                <a:latin typeface="LM Sans 12"/>
                <a:cs typeface="LM Sans 12"/>
              </a:rPr>
              <a:t>Metodoloji</a:t>
            </a:r>
            <a:endParaRPr sz="1400">
              <a:latin typeface="LM Sans 12"/>
              <a:cs typeface="LM Sans 1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7837" y="1072007"/>
            <a:ext cx="4032009" cy="1316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4847" y="2716493"/>
            <a:ext cx="3286838" cy="60465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900" spc="-5">
                <a:solidFill>
                  <a:srgbClr val="3333B2"/>
                </a:solidFill>
                <a:latin typeface="LM Sans 9"/>
                <a:cs typeface="LM Sans 9"/>
              </a:rPr>
              <a:t>Şekil </a:t>
            </a:r>
            <a:r>
              <a:rPr lang="tr-TR" sz="900" spc="-5">
                <a:solidFill>
                  <a:srgbClr val="3333B2"/>
                </a:solidFill>
                <a:latin typeface="LM Sans 9"/>
                <a:cs typeface="LM Sans 9"/>
              </a:rPr>
              <a:t>3</a:t>
            </a:r>
            <a:r>
              <a:rPr lang="en-US" sz="900" spc="-5">
                <a:solidFill>
                  <a:srgbClr val="3333B2"/>
                </a:solidFill>
                <a:latin typeface="LM Sans 9"/>
                <a:cs typeface="LM Sans 9"/>
              </a:rPr>
              <a:t>: </a:t>
            </a:r>
            <a:r>
              <a:rPr lang="tr-TR" sz="900" spc="-5">
                <a:latin typeface="LM Sans 9"/>
                <a:cs typeface="LM Sans 9"/>
              </a:rPr>
              <a:t>İşaret Yeri k</a:t>
            </a:r>
            <a:r>
              <a:rPr lang="fi-FI" sz="900" spc="-5">
                <a:latin typeface="LM Sans 9"/>
                <a:cs typeface="LM Sans 9"/>
              </a:rPr>
              <a:t>ategori</a:t>
            </a:r>
            <a:r>
              <a:rPr lang="tr-TR" sz="900" spc="-5">
                <a:latin typeface="LM Sans 9"/>
                <a:cs typeface="LM Sans 9"/>
              </a:rPr>
              <a:t>leri</a:t>
            </a:r>
            <a:r>
              <a:rPr lang="fi-FI" sz="900" spc="-5">
                <a:latin typeface="LM Sans 9"/>
                <a:cs typeface="LM Sans 9"/>
              </a:rPr>
              <a:t> için </a:t>
            </a:r>
            <a:r>
              <a:rPr lang="tr-TR" sz="900" spc="-5">
                <a:latin typeface="LM Sans 9"/>
                <a:cs typeface="LM Sans 9"/>
              </a:rPr>
              <a:t>verilen yönerge.</a:t>
            </a:r>
          </a:p>
          <a:p>
            <a:pPr marL="12700" algn="ctr">
              <a:spcBef>
                <a:spcPts val="95"/>
              </a:spcBef>
            </a:pPr>
            <a:r>
              <a:rPr lang="tr-TR" sz="800" spc="-5">
                <a:latin typeface="LM Sans 9"/>
                <a:cs typeface="LM Sans 9"/>
              </a:rPr>
              <a:t>Görseller TİD Sözlük’ten alınmıştır (Makaroğlu &amp; Dikyuva, 2017).</a:t>
            </a:r>
            <a:r>
              <a:rPr lang="tr-TR" sz="900" spc="-5">
                <a:latin typeface="LM Sans 9"/>
                <a:cs typeface="LM Sans 9"/>
              </a:rPr>
              <a:t>
</a:t>
            </a:r>
            <a:endParaRPr lang="tr-TR" sz="900">
              <a:latin typeface="LM Sans 9"/>
              <a:cs typeface="LM Sans 9"/>
            </a:endParaRP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endParaRPr sz="900">
              <a:latin typeface="LM Sans 9"/>
              <a:cs typeface="LM Sans 9"/>
            </a:endParaRPr>
          </a:p>
        </p:txBody>
      </p:sp>
      <p:grpSp>
        <p:nvGrpSpPr>
          <p:cNvPr id="13" name="object 25">
            <a:extLst>
              <a:ext uri="{FF2B5EF4-FFF2-40B4-BE49-F238E27FC236}">
                <a16:creationId xmlns:a16="http://schemas.microsoft.com/office/drawing/2014/main" id="{0D43357F-3A75-4A6F-8619-C76D6AAD4644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14" name="object 26">
              <a:extLst>
                <a:ext uri="{FF2B5EF4-FFF2-40B4-BE49-F238E27FC236}">
                  <a16:creationId xmlns:a16="http://schemas.microsoft.com/office/drawing/2014/main" id="{51EE5461-98A8-49AD-8163-5448821897C3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7">
              <a:extLst>
                <a:ext uri="{FF2B5EF4-FFF2-40B4-BE49-F238E27FC236}">
                  <a16:creationId xmlns:a16="http://schemas.microsoft.com/office/drawing/2014/main" id="{E8A678A5-BA3F-498D-9064-2E6EA9ECDEE1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8">
              <a:extLst>
                <a:ext uri="{FF2B5EF4-FFF2-40B4-BE49-F238E27FC236}">
                  <a16:creationId xmlns:a16="http://schemas.microsoft.com/office/drawing/2014/main" id="{A503E6F6-850B-41AA-958B-C1A5193DA2FA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29">
            <a:extLst>
              <a:ext uri="{FF2B5EF4-FFF2-40B4-BE49-F238E27FC236}">
                <a16:creationId xmlns:a16="http://schemas.microsoft.com/office/drawing/2014/main" id="{9E0906C5-63C8-4270-B669-7149FDC7C414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18" name="object 30">
            <a:extLst>
              <a:ext uri="{FF2B5EF4-FFF2-40B4-BE49-F238E27FC236}">
                <a16:creationId xmlns:a16="http://schemas.microsoft.com/office/drawing/2014/main" id="{6B594B24-8F39-4D79-99C6-6CA933BE6A45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19" name="object 31">
            <a:extLst>
              <a:ext uri="{FF2B5EF4-FFF2-40B4-BE49-F238E27FC236}">
                <a16:creationId xmlns:a16="http://schemas.microsoft.com/office/drawing/2014/main" id="{72E57412-589B-4B22-8B9C-35CFE22B3BD6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0" name="object 32">
            <a:extLst>
              <a:ext uri="{FF2B5EF4-FFF2-40B4-BE49-F238E27FC236}">
                <a16:creationId xmlns:a16="http://schemas.microsoft.com/office/drawing/2014/main" id="{37784BDA-1B47-4349-8658-399F6804124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14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117411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z="1400" spc="20">
                <a:solidFill>
                  <a:srgbClr val="FFFFFF"/>
                </a:solidFill>
                <a:latin typeface="LM Sans 12"/>
                <a:cs typeface="LM Sans 12"/>
              </a:rPr>
              <a:t>Metodoloji</a:t>
            </a:r>
            <a:endParaRPr sz="1400">
              <a:latin typeface="LM Sans 12"/>
              <a:cs typeface="LM Sans 1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37601" y="1396009"/>
            <a:ext cx="1901952" cy="36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0360" y="2339975"/>
            <a:ext cx="3253855" cy="3020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900" spc="-5">
                <a:solidFill>
                  <a:srgbClr val="3333B2"/>
                </a:solidFill>
                <a:latin typeface="LM Sans 9"/>
                <a:cs typeface="LM Sans 9"/>
              </a:rPr>
              <a:t>Şekil </a:t>
            </a:r>
            <a:r>
              <a:rPr lang="tr-TR" sz="900" spc="-5">
                <a:solidFill>
                  <a:srgbClr val="3333B2"/>
                </a:solidFill>
                <a:latin typeface="LM Sans 9"/>
                <a:cs typeface="LM Sans 9"/>
              </a:rPr>
              <a:t>4</a:t>
            </a:r>
            <a:r>
              <a:rPr lang="en-US" sz="900" spc="-5">
                <a:solidFill>
                  <a:srgbClr val="3333B2"/>
                </a:solidFill>
                <a:latin typeface="LM Sans 9"/>
                <a:cs typeface="LM Sans 9"/>
              </a:rPr>
              <a:t>:</a:t>
            </a:r>
            <a:r>
              <a:rPr lang="tr-TR" sz="900" spc="-5">
                <a:solidFill>
                  <a:srgbClr val="3333B2"/>
                </a:solidFill>
                <a:latin typeface="LM Sans 9"/>
                <a:cs typeface="LM Sans 9"/>
              </a:rPr>
              <a:t> </a:t>
            </a:r>
            <a:r>
              <a:rPr lang="tr-TR" sz="900" spc="-5">
                <a:latin typeface="LM Sans 9"/>
                <a:cs typeface="LM Sans 9"/>
              </a:rPr>
              <a:t>Anlambilim kategorileri</a:t>
            </a:r>
            <a:r>
              <a:rPr lang="fi-FI" sz="900" spc="-5">
                <a:latin typeface="LM Sans 9"/>
                <a:cs typeface="LM Sans 9"/>
              </a:rPr>
              <a:t> için </a:t>
            </a:r>
            <a:r>
              <a:rPr lang="tr-TR" sz="900" spc="-5">
                <a:latin typeface="LM Sans 9"/>
                <a:cs typeface="LM Sans 9"/>
              </a:rPr>
              <a:t>verilen yönerge </a:t>
            </a:r>
            <a:r>
              <a:rPr lang="en-US" sz="900" spc="-5">
                <a:solidFill>
                  <a:srgbClr val="3333B2"/>
                </a:solidFill>
                <a:latin typeface="LM Sans 9"/>
                <a:cs typeface="LM Sans 9"/>
              </a:rPr>
              <a:t>
</a:t>
            </a:r>
            <a:endParaRPr sz="900">
              <a:latin typeface="LM Sans 9"/>
              <a:cs typeface="LM Sans 9"/>
            </a:endParaRPr>
          </a:p>
        </p:txBody>
      </p:sp>
      <p:grpSp>
        <p:nvGrpSpPr>
          <p:cNvPr id="17" name="object 25">
            <a:extLst>
              <a:ext uri="{FF2B5EF4-FFF2-40B4-BE49-F238E27FC236}">
                <a16:creationId xmlns:a16="http://schemas.microsoft.com/office/drawing/2014/main" id="{BC03D3FD-9F8E-4F62-9377-30AD45CB662E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18" name="object 26">
              <a:extLst>
                <a:ext uri="{FF2B5EF4-FFF2-40B4-BE49-F238E27FC236}">
                  <a16:creationId xmlns:a16="http://schemas.microsoft.com/office/drawing/2014/main" id="{4AC70B5D-4AB4-474F-A09F-D23E816727F3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7">
              <a:extLst>
                <a:ext uri="{FF2B5EF4-FFF2-40B4-BE49-F238E27FC236}">
                  <a16:creationId xmlns:a16="http://schemas.microsoft.com/office/drawing/2014/main" id="{018FE2E0-5858-4E26-B647-D9B925BF564E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8">
              <a:extLst>
                <a:ext uri="{FF2B5EF4-FFF2-40B4-BE49-F238E27FC236}">
                  <a16:creationId xmlns:a16="http://schemas.microsoft.com/office/drawing/2014/main" id="{64FC4AC6-4245-4550-9A9F-4EA5F07AE836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9">
            <a:extLst>
              <a:ext uri="{FF2B5EF4-FFF2-40B4-BE49-F238E27FC236}">
                <a16:creationId xmlns:a16="http://schemas.microsoft.com/office/drawing/2014/main" id="{4EBA9AC7-906F-487A-AC56-E7D4CD1762C8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22" name="object 30">
            <a:extLst>
              <a:ext uri="{FF2B5EF4-FFF2-40B4-BE49-F238E27FC236}">
                <a16:creationId xmlns:a16="http://schemas.microsoft.com/office/drawing/2014/main" id="{E154B715-0DAA-4E85-A683-A119DEAF7B2C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3" name="object 31">
            <a:extLst>
              <a:ext uri="{FF2B5EF4-FFF2-40B4-BE49-F238E27FC236}">
                <a16:creationId xmlns:a16="http://schemas.microsoft.com/office/drawing/2014/main" id="{565B56B7-7ED9-4D5D-B8B6-9920CC442B43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4" name="object 32">
            <a:extLst>
              <a:ext uri="{FF2B5EF4-FFF2-40B4-BE49-F238E27FC236}">
                <a16:creationId xmlns:a16="http://schemas.microsoft.com/office/drawing/2014/main" id="{59439DE2-6D8C-49BE-9713-E3B3D5632E6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15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4282"/>
            <a:ext cx="15062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pc="15"/>
              <a:t>Metodoloji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321894" y="494424"/>
            <a:ext cx="3964940" cy="56874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7465" lvl="1">
              <a:lnSpc>
                <a:spcPct val="100000"/>
              </a:lnSpc>
              <a:spcBef>
                <a:spcPts val="455"/>
              </a:spcBef>
              <a:spcAft>
                <a:spcPts val="600"/>
              </a:spcAft>
              <a:tabLst>
                <a:tab pos="372110" algn="l"/>
              </a:tabLst>
            </a:pPr>
            <a:r>
              <a:rPr lang="tr-TR" sz="1200" b="1" spc="-10">
                <a:solidFill>
                  <a:srgbClr val="044A90"/>
                </a:solidFill>
                <a:latin typeface="LM Sans 10"/>
                <a:cs typeface="LM Sans 10"/>
              </a:rPr>
              <a:t>1.2. </a:t>
            </a:r>
            <a:r>
              <a:rPr lang="en-US" sz="1200" b="1" spc="-10">
                <a:solidFill>
                  <a:srgbClr val="044A90"/>
                </a:solidFill>
                <a:latin typeface="LM Sans 10"/>
                <a:cs typeface="LM Sans 10"/>
              </a:rPr>
              <a:t>Sözel Akıcılık Testleri</a:t>
            </a:r>
            <a:r>
              <a:rPr lang="tr-TR" sz="1200" b="1" spc="-10">
                <a:solidFill>
                  <a:srgbClr val="044A90"/>
                </a:solidFill>
                <a:latin typeface="LM Sans 10"/>
                <a:cs typeface="LM Sans 10"/>
              </a:rPr>
              <a:t> (SAT)</a:t>
            </a:r>
          </a:p>
          <a:p>
            <a:pPr marL="37465" lvl="1">
              <a:lnSpc>
                <a:spcPct val="100000"/>
              </a:lnSpc>
              <a:spcBef>
                <a:spcPts val="455"/>
              </a:spcBef>
              <a:spcAft>
                <a:spcPts val="600"/>
              </a:spcAft>
              <a:tabLst>
                <a:tab pos="372110" algn="l"/>
              </a:tabLst>
            </a:pPr>
            <a:endParaRPr lang="tr-TR" sz="1200" b="1" spc="-10">
              <a:latin typeface="LM Sans 10"/>
              <a:cs typeface="LM Sans 1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529351-6565-45A3-9100-702B7F9992BA}"/>
              </a:ext>
            </a:extLst>
          </p:cNvPr>
          <p:cNvSpPr txBox="1"/>
          <p:nvPr/>
        </p:nvSpPr>
        <p:spPr>
          <a:xfrm>
            <a:off x="-438150" y="810648"/>
            <a:ext cx="3367671" cy="359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85" algn="ctr">
              <a:lnSpc>
                <a:spcPct val="100000"/>
              </a:lnSpc>
              <a:spcBef>
                <a:spcPts val="265"/>
              </a:spcBef>
            </a:pPr>
            <a:r>
              <a:rPr lang="tr-TR" sz="1050" spc="-40">
                <a:solidFill>
                  <a:srgbClr val="3333B2"/>
                </a:solidFill>
                <a:latin typeface="Microsoft Sans Serif"/>
                <a:cs typeface="Microsoft Sans Serif"/>
              </a:rPr>
              <a:t>Sesbilimsel Akıcılık Görevi</a:t>
            </a:r>
            <a:endParaRPr lang="en-US" sz="105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lang="en-US" sz="600" spc="35">
                <a:latin typeface="Microsoft Sans Serif"/>
                <a:cs typeface="Microsoft Sans Serif"/>
              </a:rPr>
              <a:t>”</a:t>
            </a:r>
            <a:r>
              <a:rPr lang="tr-TR" sz="600" spc="35">
                <a:latin typeface="Microsoft Sans Serif"/>
                <a:cs typeface="Microsoft Sans Serif"/>
              </a:rPr>
              <a:t>Düz El Şekli</a:t>
            </a:r>
            <a:r>
              <a:rPr lang="en-US" sz="600" spc="-5">
                <a:latin typeface="Microsoft Sans Serif"/>
                <a:cs typeface="Microsoft Sans Serif"/>
              </a:rPr>
              <a:t>”</a:t>
            </a:r>
            <a:r>
              <a:rPr lang="en-US" sz="600" spc="55">
                <a:latin typeface="Microsoft Sans Serif"/>
                <a:cs typeface="Microsoft Sans Serif"/>
              </a:rPr>
              <a:t> </a:t>
            </a:r>
            <a:r>
              <a:rPr lang="tr-TR" sz="600" spc="-15">
                <a:latin typeface="Microsoft Sans Serif"/>
                <a:cs typeface="Microsoft Sans Serif"/>
              </a:rPr>
              <a:t>kategorisinden alınmıştır.</a:t>
            </a:r>
            <a:endParaRPr lang="en-US" sz="600">
              <a:latin typeface="LM Sans 1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AFB8B9-0212-4030-AF24-BE2C75EE6549}"/>
              </a:ext>
            </a:extLst>
          </p:cNvPr>
          <p:cNvSpPr txBox="1"/>
          <p:nvPr/>
        </p:nvSpPr>
        <p:spPr>
          <a:xfrm>
            <a:off x="1674444" y="813037"/>
            <a:ext cx="3367671" cy="359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85" algn="ctr">
              <a:lnSpc>
                <a:spcPct val="100000"/>
              </a:lnSpc>
              <a:spcBef>
                <a:spcPts val="265"/>
              </a:spcBef>
            </a:pPr>
            <a:r>
              <a:rPr lang="tr-TR" sz="1050" spc="-40">
                <a:solidFill>
                  <a:srgbClr val="3333B2"/>
                </a:solidFill>
                <a:latin typeface="Microsoft Sans Serif"/>
                <a:cs typeface="Microsoft Sans Serif"/>
              </a:rPr>
              <a:t>Anlambilimsel</a:t>
            </a:r>
            <a:r>
              <a:rPr lang="en-US" sz="1050" spc="45">
                <a:solidFill>
                  <a:srgbClr val="3333B2"/>
                </a:solidFill>
                <a:latin typeface="Microsoft Sans Serif"/>
                <a:cs typeface="Microsoft Sans Serif"/>
              </a:rPr>
              <a:t> </a:t>
            </a:r>
            <a:r>
              <a:rPr lang="tr-TR" sz="1050" spc="-50">
                <a:solidFill>
                  <a:srgbClr val="3333B2"/>
                </a:solidFill>
                <a:latin typeface="Microsoft Sans Serif"/>
                <a:cs typeface="Microsoft Sans Serif"/>
              </a:rPr>
              <a:t>Akıcılık</a:t>
            </a:r>
            <a:r>
              <a:rPr lang="en-US" sz="1050" spc="50">
                <a:solidFill>
                  <a:srgbClr val="3333B2"/>
                </a:solidFill>
                <a:latin typeface="Microsoft Sans Serif"/>
                <a:cs typeface="Microsoft Sans Serif"/>
              </a:rPr>
              <a:t> </a:t>
            </a:r>
            <a:r>
              <a:rPr lang="tr-TR" sz="1050" spc="-60">
                <a:solidFill>
                  <a:srgbClr val="3333B2"/>
                </a:solidFill>
                <a:latin typeface="Microsoft Sans Serif"/>
                <a:cs typeface="Microsoft Sans Serif"/>
              </a:rPr>
              <a:t>Görevi</a:t>
            </a:r>
            <a:endParaRPr lang="en-US" sz="1050">
              <a:latin typeface="Microsoft Sans Serif"/>
              <a:cs typeface="Microsoft Sans Serif"/>
            </a:endParaRPr>
          </a:p>
          <a:p>
            <a:pPr algn="ctr">
              <a:spcBef>
                <a:spcPts val="120"/>
              </a:spcBef>
            </a:pPr>
            <a:r>
              <a:rPr lang="en-US" sz="600" spc="35">
                <a:latin typeface="Microsoft Sans Serif"/>
                <a:cs typeface="Microsoft Sans Serif"/>
              </a:rPr>
              <a:t>”</a:t>
            </a:r>
            <a:r>
              <a:rPr lang="tr-TR" sz="600" spc="35">
                <a:latin typeface="Microsoft Sans Serif"/>
                <a:cs typeface="Microsoft Sans Serif"/>
              </a:rPr>
              <a:t>Meyve-Sebze</a:t>
            </a:r>
            <a:r>
              <a:rPr lang="en-US" sz="600" spc="-5">
                <a:latin typeface="Microsoft Sans Serif"/>
                <a:cs typeface="Microsoft Sans Serif"/>
              </a:rPr>
              <a:t>”</a:t>
            </a:r>
            <a:r>
              <a:rPr lang="en-US" sz="600" spc="55">
                <a:latin typeface="Microsoft Sans Serif"/>
                <a:cs typeface="Microsoft Sans Serif"/>
              </a:rPr>
              <a:t> </a:t>
            </a:r>
            <a:r>
              <a:rPr lang="tr-TR" sz="600" spc="-15">
                <a:latin typeface="Microsoft Sans Serif"/>
                <a:cs typeface="Microsoft Sans Serif"/>
              </a:rPr>
              <a:t>kategorisinden alınmıştır.</a:t>
            </a:r>
            <a:endParaRPr lang="en-US" sz="600">
              <a:latin typeface="LM Sans 12"/>
            </a:endParaRPr>
          </a:p>
        </p:txBody>
      </p:sp>
      <p:pic>
        <p:nvPicPr>
          <p:cNvPr id="14" name="handshapes">
            <a:hlinkClick r:id="" action="ppaction://media"/>
            <a:extLst>
              <a:ext uri="{FF2B5EF4-FFF2-40B4-BE49-F238E27FC236}">
                <a16:creationId xmlns:a16="http://schemas.microsoft.com/office/drawing/2014/main" id="{DF417B5E-6145-449F-AAD5-3570EBC886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650" y="1201090"/>
            <a:ext cx="1151416" cy="1733486"/>
          </a:xfrm>
          <a:prstGeom prst="rect">
            <a:avLst/>
          </a:prstGeom>
        </p:spPr>
      </p:pic>
      <p:pic>
        <p:nvPicPr>
          <p:cNvPr id="15" name="semantics">
            <a:hlinkClick r:id="" action="ppaction://media"/>
            <a:extLst>
              <a:ext uri="{FF2B5EF4-FFF2-40B4-BE49-F238E27FC236}">
                <a16:creationId xmlns:a16="http://schemas.microsoft.com/office/drawing/2014/main" id="{7120BA37-D433-486F-972A-8890E10902C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83139" y="1196327"/>
            <a:ext cx="1151417" cy="1733486"/>
          </a:xfrm>
          <a:prstGeom prst="rect">
            <a:avLst/>
          </a:prstGeom>
        </p:spPr>
      </p:pic>
      <p:grpSp>
        <p:nvGrpSpPr>
          <p:cNvPr id="16" name="object 25">
            <a:extLst>
              <a:ext uri="{FF2B5EF4-FFF2-40B4-BE49-F238E27FC236}">
                <a16:creationId xmlns:a16="http://schemas.microsoft.com/office/drawing/2014/main" id="{4C43D058-7D5E-4040-9306-BEFED2695B03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17" name="object 26">
              <a:extLst>
                <a:ext uri="{FF2B5EF4-FFF2-40B4-BE49-F238E27FC236}">
                  <a16:creationId xmlns:a16="http://schemas.microsoft.com/office/drawing/2014/main" id="{525049FF-29E7-44FD-89C9-6B9BB3EEC0EE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7">
              <a:extLst>
                <a:ext uri="{FF2B5EF4-FFF2-40B4-BE49-F238E27FC236}">
                  <a16:creationId xmlns:a16="http://schemas.microsoft.com/office/drawing/2014/main" id="{C5C5BA8A-18D9-4000-8C43-01CFED572214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8">
              <a:extLst>
                <a:ext uri="{FF2B5EF4-FFF2-40B4-BE49-F238E27FC236}">
                  <a16:creationId xmlns:a16="http://schemas.microsoft.com/office/drawing/2014/main" id="{7CF5F2AC-735F-4456-BED3-71EE55C6026A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9">
            <a:extLst>
              <a:ext uri="{FF2B5EF4-FFF2-40B4-BE49-F238E27FC236}">
                <a16:creationId xmlns:a16="http://schemas.microsoft.com/office/drawing/2014/main" id="{1F8710C8-CD0A-4FBE-8978-FB7DD7A2F74E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21" name="object 30">
            <a:extLst>
              <a:ext uri="{FF2B5EF4-FFF2-40B4-BE49-F238E27FC236}">
                <a16:creationId xmlns:a16="http://schemas.microsoft.com/office/drawing/2014/main" id="{EF87FD1B-D233-4B31-833A-5552EB8D9788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2" name="object 31">
            <a:extLst>
              <a:ext uri="{FF2B5EF4-FFF2-40B4-BE49-F238E27FC236}">
                <a16:creationId xmlns:a16="http://schemas.microsoft.com/office/drawing/2014/main" id="{91B5A10E-31CD-4FD4-944E-5A46B14DBA35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3" name="object 32">
            <a:extLst>
              <a:ext uri="{FF2B5EF4-FFF2-40B4-BE49-F238E27FC236}">
                <a16:creationId xmlns:a16="http://schemas.microsoft.com/office/drawing/2014/main" id="{3AF49E27-1DC3-4DF3-97CD-B3358839E49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16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61840973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2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88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4282"/>
            <a:ext cx="117411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pc="20"/>
              <a:t>Metodoloji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316179" y="466439"/>
            <a:ext cx="3965575" cy="2859116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7465" lvl="1" algn="just">
              <a:lnSpc>
                <a:spcPct val="100000"/>
              </a:lnSpc>
              <a:spcBef>
                <a:spcPts val="695"/>
              </a:spcBef>
              <a:tabLst>
                <a:tab pos="316865" algn="l"/>
              </a:tabLst>
            </a:pPr>
            <a:r>
              <a:rPr lang="tr-TR" sz="1000" b="1" spc="-10" dirty="0">
                <a:solidFill>
                  <a:srgbClr val="044A90"/>
                </a:solidFill>
                <a:latin typeface="LM Sans 10"/>
                <a:cs typeface="LM Sans 10"/>
              </a:rPr>
              <a:t>2.2. Katılımcılar</a:t>
            </a:r>
            <a:endParaRPr sz="1000" dirty="0">
              <a:solidFill>
                <a:srgbClr val="044A90"/>
              </a:solidFill>
              <a:latin typeface="LM Sans 10"/>
              <a:cs typeface="LM Sans 10"/>
            </a:endParaRPr>
          </a:p>
          <a:p>
            <a:pPr marL="290830" marR="30480" lvl="2" indent="-161925" algn="just">
              <a:lnSpc>
                <a:spcPct val="100000"/>
              </a:lnSpc>
              <a:spcBef>
                <a:spcPts val="590"/>
              </a:spcBef>
              <a:buClr>
                <a:srgbClr val="044A90"/>
              </a:buClr>
              <a:buFont typeface="Arial"/>
              <a:buChar char="►"/>
              <a:tabLst>
                <a:tab pos="291465" algn="l"/>
              </a:tabLst>
            </a:pPr>
            <a:r>
              <a:rPr lang="en-US" sz="1000" spc="-5" dirty="0" err="1">
                <a:latin typeface="LM Sans 10"/>
                <a:cs typeface="LM Sans 10"/>
              </a:rPr>
              <a:t>Çalışmaya</a:t>
            </a:r>
            <a:r>
              <a:rPr lang="tr-TR" sz="1000" spc="-5" dirty="0">
                <a:latin typeface="LM Sans 10"/>
                <a:cs typeface="LM Sans 10"/>
              </a:rPr>
              <a:t> TİD’i farklı yaş gruplarında edinmiş (3 yaşından önce ve sonra) </a:t>
            </a:r>
            <a:r>
              <a:rPr lang="en-US" sz="1000" spc="-5" dirty="0">
                <a:latin typeface="LM Sans 10"/>
                <a:cs typeface="LM Sans 10"/>
              </a:rPr>
              <a:t>31 </a:t>
            </a:r>
            <a:r>
              <a:rPr lang="en-US" sz="1000" spc="-5" dirty="0" err="1">
                <a:latin typeface="LM Sans 10"/>
                <a:cs typeface="LM Sans 10"/>
              </a:rPr>
              <a:t>sağır</a:t>
            </a:r>
            <a:r>
              <a:rPr lang="en-US" sz="1000" spc="-5" dirty="0">
                <a:latin typeface="LM Sans 10"/>
                <a:cs typeface="LM Sans 10"/>
              </a:rPr>
              <a:t> </a:t>
            </a:r>
            <a:r>
              <a:rPr lang="en-US" sz="1000" spc="-5" dirty="0" err="1">
                <a:latin typeface="LM Sans 10"/>
                <a:cs typeface="LM Sans 10"/>
              </a:rPr>
              <a:t>yetişkin</a:t>
            </a:r>
            <a:r>
              <a:rPr lang="tr-TR" sz="1000" spc="-5" dirty="0">
                <a:latin typeface="LM Sans 10"/>
                <a:cs typeface="LM Sans 10"/>
              </a:rPr>
              <a:t> </a:t>
            </a:r>
            <a:r>
              <a:rPr lang="en-US" sz="1000" spc="-5" dirty="0" err="1">
                <a:latin typeface="LM Sans 10"/>
                <a:cs typeface="LM Sans 10"/>
              </a:rPr>
              <a:t>katıldı</a:t>
            </a:r>
            <a:r>
              <a:rPr lang="en-US" sz="1000" spc="-5" dirty="0">
                <a:latin typeface="LM Sans 10"/>
                <a:cs typeface="LM Sans 10"/>
              </a:rPr>
              <a:t>.</a:t>
            </a:r>
            <a:endParaRPr lang="tr-TR" sz="1000" spc="-5" dirty="0">
              <a:latin typeface="LM Sans 10"/>
              <a:cs typeface="LM Sans 10"/>
            </a:endParaRPr>
          </a:p>
          <a:p>
            <a:pPr marL="748030" marR="30480" lvl="3" indent="-161925" algn="just">
              <a:spcBef>
                <a:spcPts val="590"/>
              </a:spcBef>
              <a:buClr>
                <a:srgbClr val="044A90"/>
              </a:buClr>
              <a:buFont typeface="Arial"/>
              <a:buChar char="►"/>
              <a:tabLst>
                <a:tab pos="291465" algn="l"/>
              </a:tabLst>
            </a:pPr>
            <a:r>
              <a:rPr lang="tr-TR" sz="1000" spc="-5" dirty="0">
                <a:solidFill>
                  <a:srgbClr val="044A90"/>
                </a:solidFill>
                <a:latin typeface="LM Sans 10"/>
                <a:cs typeface="LM Sans 10"/>
              </a:rPr>
              <a:t>15 Geç Edinim</a:t>
            </a:r>
            <a:r>
              <a:rPr lang="tr-TR" sz="1000" spc="-5" dirty="0">
                <a:latin typeface="LM Sans 10"/>
                <a:cs typeface="LM Sans 10"/>
              </a:rPr>
              <a:t> (3 yaşından sonra)</a:t>
            </a:r>
          </a:p>
          <a:p>
            <a:pPr marL="748030" marR="30480" lvl="3" indent="-161925" algn="just">
              <a:spcBef>
                <a:spcPts val="590"/>
              </a:spcBef>
              <a:buClr>
                <a:srgbClr val="044A90"/>
              </a:buClr>
              <a:buFont typeface="Arial"/>
              <a:buChar char="►"/>
              <a:tabLst>
                <a:tab pos="291465" algn="l"/>
              </a:tabLst>
            </a:pPr>
            <a:r>
              <a:rPr lang="tr-TR" sz="1000" spc="-5" dirty="0">
                <a:solidFill>
                  <a:srgbClr val="044A90"/>
                </a:solidFill>
                <a:latin typeface="LM Sans 10"/>
                <a:cs typeface="LM Sans 10"/>
              </a:rPr>
              <a:t>16 Erken Edinim </a:t>
            </a:r>
            <a:r>
              <a:rPr lang="tr-TR" sz="1000" spc="-5" dirty="0">
                <a:latin typeface="LM Sans 10"/>
                <a:cs typeface="LM Sans 10"/>
              </a:rPr>
              <a:t>(3 yaşından önce)</a:t>
            </a:r>
          </a:p>
          <a:p>
            <a:pPr marL="290830" marR="30480" lvl="2" indent="-161925" algn="just">
              <a:lnSpc>
                <a:spcPct val="100000"/>
              </a:lnSpc>
              <a:spcBef>
                <a:spcPts val="590"/>
              </a:spcBef>
              <a:buClr>
                <a:srgbClr val="044A90"/>
              </a:buClr>
              <a:buFont typeface="Arial"/>
              <a:buChar char="►"/>
              <a:tabLst>
                <a:tab pos="291465" algn="l"/>
              </a:tabLst>
            </a:pPr>
            <a:r>
              <a:rPr lang="tr-TR" sz="1000" spc="-5" dirty="0">
                <a:latin typeface="LM Sans 10"/>
                <a:cs typeface="LM Sans 10"/>
              </a:rPr>
              <a:t>Katılımcılardan her kategori için </a:t>
            </a:r>
            <a:r>
              <a:rPr lang="en-US" sz="1000" spc="-5" dirty="0">
                <a:latin typeface="LM Sans 10"/>
                <a:cs typeface="LM Sans 10"/>
              </a:rPr>
              <a:t>60 </a:t>
            </a:r>
            <a:r>
              <a:rPr lang="en-US" sz="1000" spc="-5" dirty="0" err="1">
                <a:latin typeface="LM Sans 10"/>
                <a:cs typeface="LM Sans 10"/>
              </a:rPr>
              <a:t>saniye</a:t>
            </a:r>
            <a:r>
              <a:rPr lang="en-US" sz="1000" spc="-5" dirty="0">
                <a:latin typeface="LM Sans 10"/>
                <a:cs typeface="LM Sans 10"/>
              </a:rPr>
              <a:t> </a:t>
            </a:r>
            <a:r>
              <a:rPr lang="en-US" sz="1000" spc="-5" dirty="0" err="1">
                <a:latin typeface="LM Sans 10"/>
                <a:cs typeface="LM Sans 10"/>
              </a:rPr>
              <a:t>içinde</a:t>
            </a:r>
            <a:r>
              <a:rPr lang="en-US" sz="1000" spc="-5" dirty="0">
                <a:latin typeface="LM Sans 10"/>
                <a:cs typeface="LM Sans 10"/>
              </a:rPr>
              <a:t> </a:t>
            </a:r>
            <a:r>
              <a:rPr lang="en-US" sz="1000" spc="-5" dirty="0" err="1">
                <a:latin typeface="LM Sans 10"/>
                <a:cs typeface="LM Sans 10"/>
              </a:rPr>
              <a:t>mümkün</a:t>
            </a:r>
            <a:r>
              <a:rPr lang="en-US" sz="1000" spc="-5" dirty="0">
                <a:latin typeface="LM Sans 10"/>
                <a:cs typeface="LM Sans 10"/>
              </a:rPr>
              <a:t> </a:t>
            </a:r>
            <a:r>
              <a:rPr lang="en-US" sz="1000" spc="-5" dirty="0" err="1">
                <a:latin typeface="LM Sans 10"/>
                <a:cs typeface="LM Sans 10"/>
              </a:rPr>
              <a:t>olduğunca</a:t>
            </a:r>
            <a:r>
              <a:rPr lang="en-US" sz="1000" spc="-5" dirty="0">
                <a:latin typeface="LM Sans 10"/>
                <a:cs typeface="LM Sans 10"/>
              </a:rPr>
              <a:t> </a:t>
            </a:r>
            <a:r>
              <a:rPr lang="en-US" sz="1000" spc="-5" dirty="0" err="1">
                <a:latin typeface="LM Sans 10"/>
                <a:cs typeface="LM Sans 10"/>
              </a:rPr>
              <a:t>çok</a:t>
            </a:r>
            <a:r>
              <a:rPr lang="en-US" sz="1000" spc="-5" dirty="0">
                <a:latin typeface="LM Sans 10"/>
                <a:cs typeface="LM Sans 10"/>
              </a:rPr>
              <a:t> </a:t>
            </a:r>
            <a:r>
              <a:rPr lang="en-US" sz="1000" spc="-5" dirty="0" err="1">
                <a:latin typeface="LM Sans 10"/>
                <a:cs typeface="LM Sans 10"/>
              </a:rPr>
              <a:t>sayıda</a:t>
            </a:r>
            <a:r>
              <a:rPr lang="en-US" sz="1000" spc="-5" dirty="0">
                <a:latin typeface="LM Sans 10"/>
                <a:cs typeface="LM Sans 10"/>
              </a:rPr>
              <a:t> </a:t>
            </a:r>
            <a:r>
              <a:rPr lang="en-US" sz="1000" spc="-5" dirty="0" err="1">
                <a:latin typeface="LM Sans 10"/>
                <a:cs typeface="LM Sans 10"/>
              </a:rPr>
              <a:t>işaret</a:t>
            </a:r>
            <a:r>
              <a:rPr lang="en-US" sz="1000" spc="-5" dirty="0">
                <a:latin typeface="LM Sans 10"/>
                <a:cs typeface="LM Sans 10"/>
              </a:rPr>
              <a:t> </a:t>
            </a:r>
            <a:r>
              <a:rPr lang="en-US" sz="1000" spc="-5" dirty="0" err="1">
                <a:latin typeface="LM Sans 10"/>
                <a:cs typeface="LM Sans 10"/>
              </a:rPr>
              <a:t>üretmeleri</a:t>
            </a:r>
            <a:r>
              <a:rPr lang="en-US" sz="1000" spc="-5" dirty="0">
                <a:latin typeface="LM Sans 10"/>
                <a:cs typeface="LM Sans 10"/>
              </a:rPr>
              <a:t> </a:t>
            </a:r>
            <a:r>
              <a:rPr lang="en-US" sz="1000" spc="-5" dirty="0" err="1">
                <a:latin typeface="LM Sans 10"/>
                <a:cs typeface="LM Sans 10"/>
              </a:rPr>
              <a:t>istendi</a:t>
            </a:r>
            <a:r>
              <a:rPr lang="en-US" sz="1000" spc="-5" dirty="0">
                <a:latin typeface="LM Sans 10"/>
                <a:cs typeface="LM Sans 10"/>
              </a:rPr>
              <a:t>.
</a:t>
            </a:r>
            <a:r>
              <a:rPr lang="tr-TR" sz="1000" b="1" dirty="0">
                <a:solidFill>
                  <a:srgbClr val="044A90"/>
                </a:solidFill>
                <a:latin typeface="LM Sans 10"/>
                <a:cs typeface="LM Sans 10"/>
              </a:rPr>
              <a:t>2.3. Kodlama ve Analiz</a:t>
            </a:r>
            <a:endParaRPr sz="1000" dirty="0">
              <a:solidFill>
                <a:srgbClr val="044A90"/>
              </a:solidFill>
              <a:latin typeface="LM Sans 10"/>
              <a:cs typeface="LM Sans 10"/>
            </a:endParaRPr>
          </a:p>
          <a:p>
            <a:pPr marL="290830" marR="259715" lvl="2" indent="-161925">
              <a:lnSpc>
                <a:spcPct val="100000"/>
              </a:lnSpc>
              <a:spcBef>
                <a:spcPts val="590"/>
              </a:spcBef>
              <a:buClr>
                <a:srgbClr val="044A90"/>
              </a:buClr>
              <a:buFont typeface="Arial"/>
              <a:buChar char="►"/>
              <a:tabLst>
                <a:tab pos="291465" algn="l"/>
              </a:tabLst>
            </a:pPr>
            <a:r>
              <a:rPr lang="en-US" sz="1000" spc="-20" dirty="0">
                <a:solidFill>
                  <a:srgbClr val="044A90"/>
                </a:solidFill>
                <a:latin typeface="LM Sans 10"/>
                <a:cs typeface="LM Sans 10"/>
              </a:rPr>
              <a:t>ELAN</a:t>
            </a:r>
            <a:r>
              <a:rPr lang="en-US" sz="1000" spc="-20" dirty="0">
                <a:latin typeface="LM Sans 10"/>
                <a:cs typeface="LM Sans 10"/>
              </a:rPr>
              <a:t> </a:t>
            </a:r>
            <a:r>
              <a:rPr lang="tr-TR" sz="1000" spc="-20" dirty="0" err="1">
                <a:latin typeface="LM Sans 10"/>
                <a:cs typeface="LM Sans 10"/>
              </a:rPr>
              <a:t>anotasyon</a:t>
            </a:r>
            <a:r>
              <a:rPr lang="tr-TR" sz="1000" spc="-20" dirty="0">
                <a:latin typeface="LM Sans 10"/>
                <a:cs typeface="LM Sans 10"/>
              </a:rPr>
              <a:t> </a:t>
            </a:r>
            <a:r>
              <a:rPr lang="en-US" sz="1000" spc="-20" dirty="0" err="1">
                <a:latin typeface="LM Sans 10"/>
                <a:cs typeface="LM Sans 10"/>
              </a:rPr>
              <a:t>programında</a:t>
            </a:r>
            <a:r>
              <a:rPr lang="en-US" sz="1000" spc="-20" dirty="0">
                <a:latin typeface="LM Sans 10"/>
                <a:cs typeface="LM Sans 10"/>
              </a:rPr>
              <a:t> </a:t>
            </a:r>
            <a:r>
              <a:rPr lang="tr-TR" sz="1000" spc="-20" dirty="0">
                <a:latin typeface="LM Sans 10"/>
                <a:cs typeface="LM Sans 10"/>
              </a:rPr>
              <a:t>tekrarsız</a:t>
            </a:r>
            <a:r>
              <a:rPr lang="en-US" sz="1000" spc="-20" dirty="0">
                <a:latin typeface="LM Sans 10"/>
                <a:cs typeface="LM Sans 10"/>
              </a:rPr>
              <a:t> ve </a:t>
            </a:r>
            <a:r>
              <a:rPr lang="en-US" sz="1000" spc="-20" dirty="0" err="1">
                <a:latin typeface="LM Sans 10"/>
                <a:cs typeface="LM Sans 10"/>
              </a:rPr>
              <a:t>anlamlı</a:t>
            </a:r>
            <a:r>
              <a:rPr lang="en-US" sz="1000" spc="-20" dirty="0">
                <a:latin typeface="LM Sans 10"/>
                <a:cs typeface="LM Sans 10"/>
              </a:rPr>
              <a:t> </a:t>
            </a:r>
            <a:r>
              <a:rPr lang="en-US" sz="1000" spc="-20" dirty="0" err="1">
                <a:latin typeface="LM Sans 10"/>
                <a:cs typeface="LM Sans 10"/>
              </a:rPr>
              <a:t>işaretleri</a:t>
            </a:r>
            <a:r>
              <a:rPr lang="en-US" sz="1000" spc="-20" dirty="0">
                <a:latin typeface="LM Sans 10"/>
                <a:cs typeface="LM Sans 10"/>
              </a:rPr>
              <a:t> </a:t>
            </a:r>
            <a:r>
              <a:rPr lang="en-US" sz="1000" spc="-20" dirty="0" err="1">
                <a:latin typeface="LM Sans 10"/>
                <a:cs typeface="LM Sans 10"/>
              </a:rPr>
              <a:t>doğru</a:t>
            </a:r>
            <a:r>
              <a:rPr lang="en-US" sz="1000" spc="-20" dirty="0">
                <a:latin typeface="LM Sans 10"/>
                <a:cs typeface="LM Sans 10"/>
              </a:rPr>
              <a:t> </a:t>
            </a:r>
            <a:r>
              <a:rPr lang="en-US" sz="1000" spc="-20" dirty="0" err="1">
                <a:latin typeface="LM Sans 10"/>
                <a:cs typeface="LM Sans 10"/>
              </a:rPr>
              <a:t>olarak</a:t>
            </a:r>
            <a:r>
              <a:rPr lang="en-US" sz="1000" spc="-20" dirty="0">
                <a:latin typeface="LM Sans 10"/>
                <a:cs typeface="LM Sans 10"/>
              </a:rPr>
              <a:t> </a:t>
            </a:r>
            <a:r>
              <a:rPr lang="en-US" sz="1000" spc="-20" dirty="0" err="1">
                <a:latin typeface="LM Sans 10"/>
                <a:cs typeface="LM Sans 10"/>
              </a:rPr>
              <a:t>kodladık</a:t>
            </a:r>
            <a:r>
              <a:rPr lang="en-US" sz="1000" spc="-20" dirty="0">
                <a:latin typeface="LM Sans 10"/>
                <a:cs typeface="LM Sans 10"/>
              </a:rPr>
              <a:t>.
</a:t>
            </a:r>
            <a:r>
              <a:rPr lang="en-US" sz="1000" spc="-20" dirty="0" err="1">
                <a:latin typeface="LM Sans 10"/>
                <a:cs typeface="LM Sans 10"/>
              </a:rPr>
              <a:t>Daha</a:t>
            </a:r>
            <a:r>
              <a:rPr lang="en-US" sz="1000" spc="-20" dirty="0">
                <a:latin typeface="LM Sans 10"/>
                <a:cs typeface="LM Sans 10"/>
              </a:rPr>
              <a:t> </a:t>
            </a:r>
            <a:r>
              <a:rPr lang="en-US" sz="1000" spc="-20" dirty="0" err="1">
                <a:latin typeface="LM Sans 10"/>
                <a:cs typeface="LM Sans 10"/>
              </a:rPr>
              <a:t>sonra</a:t>
            </a:r>
            <a:r>
              <a:rPr lang="en-US" sz="1000" spc="-20" dirty="0">
                <a:latin typeface="LM Sans 10"/>
                <a:cs typeface="LM Sans 10"/>
              </a:rPr>
              <a:t>, </a:t>
            </a:r>
            <a:r>
              <a:rPr lang="en-US" sz="1000" spc="-20">
                <a:latin typeface="LM Sans 10"/>
                <a:cs typeface="LM Sans 10"/>
              </a:rPr>
              <a:t>her </a:t>
            </a:r>
            <a:r>
              <a:rPr lang="tr-TR" sz="1000" spc="-20">
                <a:latin typeface="LM Sans 10"/>
                <a:cs typeface="LM Sans 10"/>
              </a:rPr>
              <a:t>kategori</a:t>
            </a:r>
            <a:r>
              <a:rPr lang="en-US" sz="1000" spc="-20">
                <a:latin typeface="LM Sans 10"/>
                <a:cs typeface="LM Sans 10"/>
              </a:rPr>
              <a:t> </a:t>
            </a:r>
            <a:r>
              <a:rPr lang="en-US" sz="1000" spc="-20" dirty="0" err="1">
                <a:latin typeface="LM Sans 10"/>
                <a:cs typeface="LM Sans 10"/>
              </a:rPr>
              <a:t>için</a:t>
            </a:r>
            <a:r>
              <a:rPr lang="en-US" sz="1000" spc="-20" dirty="0">
                <a:latin typeface="LM Sans 10"/>
                <a:cs typeface="LM Sans 10"/>
              </a:rPr>
              <a:t> </a:t>
            </a:r>
            <a:r>
              <a:rPr lang="en-US" sz="1000" spc="-20" dirty="0" err="1">
                <a:latin typeface="LM Sans 10"/>
                <a:cs typeface="LM Sans 10"/>
              </a:rPr>
              <a:t>yanıtların</a:t>
            </a:r>
            <a:r>
              <a:rPr lang="en-US" sz="1000" spc="-20" dirty="0">
                <a:latin typeface="LM Sans 10"/>
                <a:cs typeface="LM Sans 10"/>
              </a:rPr>
              <a:t> </a:t>
            </a:r>
            <a:r>
              <a:rPr lang="en-US" sz="1000" spc="-20" dirty="0" err="1">
                <a:latin typeface="LM Sans 10"/>
                <a:cs typeface="LM Sans 10"/>
              </a:rPr>
              <a:t>yarısının</a:t>
            </a:r>
            <a:r>
              <a:rPr lang="en-US" sz="1000" spc="-20" dirty="0">
                <a:latin typeface="LM Sans 10"/>
                <a:cs typeface="LM Sans 10"/>
              </a:rPr>
              <a:t> </a:t>
            </a:r>
            <a:r>
              <a:rPr lang="en-US" sz="1000" spc="-20" dirty="0" err="1">
                <a:latin typeface="LM Sans 10"/>
                <a:cs typeface="LM Sans 10"/>
              </a:rPr>
              <a:t>verildiği</a:t>
            </a:r>
            <a:r>
              <a:rPr lang="en-US" sz="1000" spc="-20" dirty="0">
                <a:latin typeface="LM Sans 10"/>
                <a:cs typeface="LM Sans 10"/>
              </a:rPr>
              <a:t> </a:t>
            </a:r>
            <a:r>
              <a:rPr lang="en-US" sz="1000" spc="-20" dirty="0" err="1">
                <a:latin typeface="LM Sans 10"/>
                <a:cs typeface="LM Sans 10"/>
              </a:rPr>
              <a:t>süreyi</a:t>
            </a:r>
            <a:r>
              <a:rPr lang="en-US" sz="1000" spc="-20" dirty="0">
                <a:latin typeface="LM Sans 10"/>
                <a:cs typeface="LM Sans 10"/>
              </a:rPr>
              <a:t> </a:t>
            </a:r>
            <a:r>
              <a:rPr lang="en-US" sz="1000" spc="-20" dirty="0" err="1">
                <a:latin typeface="LM Sans 10"/>
                <a:cs typeface="LM Sans 10"/>
              </a:rPr>
              <a:t>gösteren</a:t>
            </a:r>
            <a:r>
              <a:rPr lang="en-US" sz="1000" spc="-20" dirty="0">
                <a:latin typeface="LM Sans 10"/>
                <a:cs typeface="LM Sans 10"/>
              </a:rPr>
              <a:t> </a:t>
            </a:r>
            <a:r>
              <a:rPr lang="en-US" sz="1000" spc="-20" dirty="0" err="1">
                <a:solidFill>
                  <a:srgbClr val="044A90"/>
                </a:solidFill>
                <a:latin typeface="LM Sans 10"/>
                <a:cs typeface="LM Sans 10"/>
              </a:rPr>
              <a:t>toplam</a:t>
            </a:r>
            <a:r>
              <a:rPr lang="en-US" sz="1000" spc="-20" dirty="0">
                <a:solidFill>
                  <a:srgbClr val="044A90"/>
                </a:solidFill>
                <a:latin typeface="LM Sans 10"/>
                <a:cs typeface="LM Sans 10"/>
              </a:rPr>
              <a:t> </a:t>
            </a:r>
            <a:r>
              <a:rPr lang="en-US" sz="1000" spc="-20" dirty="0" err="1">
                <a:solidFill>
                  <a:srgbClr val="044A90"/>
                </a:solidFill>
                <a:latin typeface="LM Sans 10"/>
                <a:cs typeface="LM Sans 10"/>
              </a:rPr>
              <a:t>doğru</a:t>
            </a:r>
            <a:r>
              <a:rPr lang="en-US" sz="1000" spc="-20" dirty="0">
                <a:solidFill>
                  <a:srgbClr val="044A90"/>
                </a:solidFill>
                <a:latin typeface="LM Sans 10"/>
                <a:cs typeface="LM Sans 10"/>
              </a:rPr>
              <a:t> </a:t>
            </a:r>
            <a:r>
              <a:rPr lang="en-US" sz="1000" spc="-20" dirty="0" err="1">
                <a:solidFill>
                  <a:srgbClr val="044A90"/>
                </a:solidFill>
                <a:latin typeface="LM Sans 10"/>
                <a:cs typeface="LM Sans 10"/>
              </a:rPr>
              <a:t>yanıt</a:t>
            </a:r>
            <a:r>
              <a:rPr lang="en-US" sz="1000" spc="-20" dirty="0">
                <a:solidFill>
                  <a:srgbClr val="044A90"/>
                </a:solidFill>
                <a:latin typeface="LM Sans 10"/>
                <a:cs typeface="LM Sans 10"/>
              </a:rPr>
              <a:t> </a:t>
            </a:r>
            <a:r>
              <a:rPr lang="en-US" sz="1000" spc="-20" dirty="0" err="1">
                <a:solidFill>
                  <a:srgbClr val="044A90"/>
                </a:solidFill>
                <a:latin typeface="LM Sans 10"/>
                <a:cs typeface="LM Sans 10"/>
              </a:rPr>
              <a:t>sayısını</a:t>
            </a:r>
            <a:r>
              <a:rPr lang="en-US" sz="1000" spc="-20" dirty="0">
                <a:solidFill>
                  <a:srgbClr val="044A90"/>
                </a:solidFill>
                <a:latin typeface="LM Sans 10"/>
                <a:cs typeface="LM Sans 10"/>
              </a:rPr>
              <a:t> </a:t>
            </a:r>
            <a:r>
              <a:rPr lang="en-US" sz="1000" spc="-20" dirty="0">
                <a:latin typeface="LM Sans 10"/>
                <a:cs typeface="LM Sans 10"/>
              </a:rPr>
              <a:t>ve</a:t>
            </a:r>
            <a:r>
              <a:rPr lang="en-US" sz="1000" spc="-20" dirty="0">
                <a:solidFill>
                  <a:srgbClr val="044A90"/>
                </a:solidFill>
                <a:latin typeface="LM Sans 10"/>
                <a:cs typeface="LM Sans 10"/>
              </a:rPr>
              <a:t> </a:t>
            </a:r>
            <a:r>
              <a:rPr lang="tr-TR" sz="1000" spc="-20" dirty="0">
                <a:solidFill>
                  <a:srgbClr val="044A90"/>
                </a:solidFill>
                <a:latin typeface="LM Sans 10"/>
                <a:cs typeface="LM Sans 10"/>
              </a:rPr>
              <a:t>Ardışık </a:t>
            </a:r>
            <a:r>
              <a:rPr lang="tr-TR" sz="1000" spc="-20">
                <a:solidFill>
                  <a:srgbClr val="044A90"/>
                </a:solidFill>
                <a:latin typeface="LM Sans 10"/>
                <a:cs typeface="LM Sans 10"/>
              </a:rPr>
              <a:t>Yanıt Süresini </a:t>
            </a:r>
            <a:r>
              <a:rPr lang="tr-TR" sz="1000" spc="-20" dirty="0">
                <a:latin typeface="LM Sans 10"/>
                <a:cs typeface="LM Sans 10"/>
              </a:rPr>
              <a:t>(AYS) </a:t>
            </a:r>
            <a:r>
              <a:rPr lang="en-US" sz="1000" spc="-20" dirty="0" err="1">
                <a:latin typeface="LM Sans 10"/>
                <a:cs typeface="LM Sans 10"/>
              </a:rPr>
              <a:t>ölçtük</a:t>
            </a:r>
            <a:r>
              <a:rPr lang="en-US" sz="1000" spc="-20" dirty="0">
                <a:latin typeface="LM Sans 10"/>
                <a:cs typeface="LM Sans 10"/>
              </a:rPr>
              <a:t>.
</a:t>
            </a:r>
            <a:r>
              <a:rPr lang="en-US" sz="1000" spc="-20" dirty="0" err="1">
                <a:latin typeface="LM Sans 10"/>
                <a:cs typeface="LM Sans 10"/>
              </a:rPr>
              <a:t>Analizler</a:t>
            </a:r>
            <a:r>
              <a:rPr lang="en-US" sz="1000" spc="-20" dirty="0">
                <a:latin typeface="LM Sans 10"/>
                <a:cs typeface="LM Sans 10"/>
              </a:rPr>
              <a:t> </a:t>
            </a:r>
            <a:r>
              <a:rPr lang="en-US" sz="1000" spc="-20" dirty="0" err="1">
                <a:latin typeface="LM Sans 10"/>
                <a:cs typeface="LM Sans 10"/>
              </a:rPr>
              <a:t>için</a:t>
            </a:r>
            <a:r>
              <a:rPr lang="en-US" sz="1000" spc="-20" dirty="0">
                <a:latin typeface="LM Sans 10"/>
                <a:cs typeface="LM Sans 10"/>
              </a:rPr>
              <a:t> </a:t>
            </a:r>
            <a:r>
              <a:rPr lang="en-US" sz="1000" spc="-20" dirty="0" err="1">
                <a:latin typeface="LM Sans 10"/>
                <a:cs typeface="LM Sans 10"/>
              </a:rPr>
              <a:t>verileri</a:t>
            </a:r>
            <a:r>
              <a:rPr lang="en-US" sz="1000" spc="-20" dirty="0">
                <a:latin typeface="LM Sans 10"/>
                <a:cs typeface="LM Sans 10"/>
              </a:rPr>
              <a:t> </a:t>
            </a:r>
            <a:r>
              <a:rPr lang="en-US" sz="1000" spc="-20" dirty="0">
                <a:solidFill>
                  <a:srgbClr val="044A90"/>
                </a:solidFill>
                <a:latin typeface="LM Sans 10"/>
                <a:cs typeface="LM Sans 10"/>
              </a:rPr>
              <a:t>R</a:t>
            </a:r>
            <a:r>
              <a:rPr lang="en-US" sz="1000" spc="-20" dirty="0">
                <a:latin typeface="LM Sans 10"/>
                <a:cs typeface="LM Sans 10"/>
              </a:rPr>
              <a:t>’</a:t>
            </a:r>
            <a:r>
              <a:rPr lang="tr-TR" sz="1000" spc="-20" dirty="0">
                <a:latin typeface="LM Sans 10"/>
                <a:cs typeface="LM Sans 10"/>
              </a:rPr>
              <a:t>a</a:t>
            </a:r>
            <a:r>
              <a:rPr lang="en-US" sz="1000" spc="-20" dirty="0">
                <a:latin typeface="LM Sans 10"/>
                <a:cs typeface="LM Sans 10"/>
              </a:rPr>
              <a:t> </a:t>
            </a:r>
            <a:r>
              <a:rPr lang="en-US" sz="1000" spc="-20" dirty="0" err="1">
                <a:latin typeface="LM Sans 10"/>
                <a:cs typeface="LM Sans 10"/>
              </a:rPr>
              <a:t>aktardık</a:t>
            </a:r>
            <a:r>
              <a:rPr lang="en-US" sz="1000" spc="-20" dirty="0">
                <a:latin typeface="LM Sans 10"/>
                <a:cs typeface="LM Sans 10"/>
              </a:rPr>
              <a:t>.</a:t>
            </a:r>
            <a:endParaRPr sz="1000" dirty="0">
              <a:latin typeface="LM Sans 10"/>
              <a:cs typeface="LM Sans 10"/>
            </a:endParaRPr>
          </a:p>
        </p:txBody>
      </p:sp>
      <p:grpSp>
        <p:nvGrpSpPr>
          <p:cNvPr id="13" name="object 25">
            <a:extLst>
              <a:ext uri="{FF2B5EF4-FFF2-40B4-BE49-F238E27FC236}">
                <a16:creationId xmlns:a16="http://schemas.microsoft.com/office/drawing/2014/main" id="{8A6D407D-8337-41F4-9E95-97DF9B3E17DD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14" name="object 26">
              <a:extLst>
                <a:ext uri="{FF2B5EF4-FFF2-40B4-BE49-F238E27FC236}">
                  <a16:creationId xmlns:a16="http://schemas.microsoft.com/office/drawing/2014/main" id="{8B4477D5-3B22-4193-898B-ABE212A8B75C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7">
              <a:extLst>
                <a:ext uri="{FF2B5EF4-FFF2-40B4-BE49-F238E27FC236}">
                  <a16:creationId xmlns:a16="http://schemas.microsoft.com/office/drawing/2014/main" id="{CD5D858D-E01C-4694-84DD-3AB2CC855380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8">
              <a:extLst>
                <a:ext uri="{FF2B5EF4-FFF2-40B4-BE49-F238E27FC236}">
                  <a16:creationId xmlns:a16="http://schemas.microsoft.com/office/drawing/2014/main" id="{5C2FDAD5-6FB0-4136-89E6-D0A81E8EBBCD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29">
            <a:extLst>
              <a:ext uri="{FF2B5EF4-FFF2-40B4-BE49-F238E27FC236}">
                <a16:creationId xmlns:a16="http://schemas.microsoft.com/office/drawing/2014/main" id="{44FC0D7A-041E-41E7-863C-A8FA10FD2AE7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18" name="object 30">
            <a:extLst>
              <a:ext uri="{FF2B5EF4-FFF2-40B4-BE49-F238E27FC236}">
                <a16:creationId xmlns:a16="http://schemas.microsoft.com/office/drawing/2014/main" id="{79CFE621-A375-48CC-B646-8ED4DCEE7AAA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19" name="object 31">
            <a:extLst>
              <a:ext uri="{FF2B5EF4-FFF2-40B4-BE49-F238E27FC236}">
                <a16:creationId xmlns:a16="http://schemas.microsoft.com/office/drawing/2014/main" id="{54F896C4-7798-4E74-ACC4-ED5AC8F03119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0" name="object 32">
            <a:extLst>
              <a:ext uri="{FF2B5EF4-FFF2-40B4-BE49-F238E27FC236}">
                <a16:creationId xmlns:a16="http://schemas.microsoft.com/office/drawing/2014/main" id="{01D41567-3BF8-45B7-952B-3C60EE52CF7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17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8092" y="3074233"/>
            <a:ext cx="3679558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800" spc="-5">
                <a:solidFill>
                  <a:srgbClr val="3333B2"/>
                </a:solidFill>
                <a:latin typeface="LM Sans 9"/>
                <a:cs typeface="LM Sans 9"/>
              </a:rPr>
              <a:t>Şekil </a:t>
            </a:r>
            <a:r>
              <a:rPr lang="tr-TR" sz="800" spc="-5">
                <a:solidFill>
                  <a:srgbClr val="3333B2"/>
                </a:solidFill>
                <a:latin typeface="LM Sans 9"/>
                <a:cs typeface="LM Sans 9"/>
              </a:rPr>
              <a:t>5</a:t>
            </a:r>
            <a:r>
              <a:rPr lang="en-US" sz="800" spc="-5">
                <a:solidFill>
                  <a:srgbClr val="3333B2"/>
                </a:solidFill>
                <a:latin typeface="LM Sans 9"/>
                <a:cs typeface="LM Sans 9"/>
              </a:rPr>
              <a:t>: </a:t>
            </a:r>
            <a:r>
              <a:rPr lang="tr-TR" sz="800" spc="-15">
                <a:latin typeface="LM Sans 9"/>
                <a:cs typeface="LM Sans 9"/>
              </a:rPr>
              <a:t>Kategori, Dil Edinimi ve Yanıt Türüne göre verilen toplam yanıt sayıları. </a:t>
            </a:r>
            <a:endParaRPr sz="800">
              <a:latin typeface="LM Sans 9"/>
              <a:cs typeface="LM Sans 9"/>
            </a:endParaRPr>
          </a:p>
        </p:txBody>
      </p: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EE761CD2-4A71-4A31-A333-F1BA5DBBB5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91" y="413129"/>
            <a:ext cx="3386859" cy="2661104"/>
          </a:xfrm>
          <a:prstGeom prst="rect">
            <a:avLst/>
          </a:prstGeom>
        </p:spPr>
      </p:pic>
      <p:sp>
        <p:nvSpPr>
          <p:cNvPr id="24" name="object 2">
            <a:extLst>
              <a:ext uri="{FF2B5EF4-FFF2-40B4-BE49-F238E27FC236}">
                <a16:creationId xmlns:a16="http://schemas.microsoft.com/office/drawing/2014/main" id="{F38DCF94-0564-4683-ADFE-F0E9D44115E6}"/>
              </a:ext>
            </a:extLst>
          </p:cNvPr>
          <p:cNvSpPr txBox="1"/>
          <p:nvPr/>
        </p:nvSpPr>
        <p:spPr>
          <a:xfrm>
            <a:off x="95300" y="44282"/>
            <a:ext cx="25606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z="1400" spc="10">
                <a:solidFill>
                  <a:srgbClr val="FFFFFF"/>
                </a:solidFill>
                <a:latin typeface="LM Sans 12"/>
                <a:cs typeface="LM Sans 12"/>
              </a:rPr>
              <a:t>Sonuçlar (Kelime Üretimi)</a:t>
            </a:r>
            <a:endParaRPr lang="en-US" sz="1400">
              <a:latin typeface="LM Sans 12"/>
              <a:cs typeface="LM Sans 12"/>
            </a:endParaRPr>
          </a:p>
        </p:txBody>
      </p:sp>
      <p:grpSp>
        <p:nvGrpSpPr>
          <p:cNvPr id="25" name="object 25">
            <a:extLst>
              <a:ext uri="{FF2B5EF4-FFF2-40B4-BE49-F238E27FC236}">
                <a16:creationId xmlns:a16="http://schemas.microsoft.com/office/drawing/2014/main" id="{5AA15278-3F99-4B8A-B1EC-C7B7C2CC7C4D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F627C8DB-2DB4-45A1-BF1F-40EA2E7A1C3A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75D17FD2-327A-4AF6-A1FB-8979F23FF416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6557592D-93B3-40EB-87BC-C067D152931C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>
            <a:extLst>
              <a:ext uri="{FF2B5EF4-FFF2-40B4-BE49-F238E27FC236}">
                <a16:creationId xmlns:a16="http://schemas.microsoft.com/office/drawing/2014/main" id="{D46E235B-D4C6-440C-9CC6-8D2A4410403F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55A892CA-47ED-4512-8967-7A89B7DFC732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8B456A99-B6F1-4EF6-AEF1-E1BDD345F886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90BECEDA-BE2D-4FAE-9E06-ED370BD1A15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18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357975987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25606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z="1400" spc="10">
                <a:solidFill>
                  <a:srgbClr val="FFFFFF"/>
                </a:solidFill>
                <a:latin typeface="LM Sans 12"/>
                <a:cs typeface="LM Sans 12"/>
              </a:rPr>
              <a:t>Sonuçlar (Kelime Üretimi)</a:t>
            </a:r>
            <a:endParaRPr lang="en-US" sz="1400">
              <a:latin typeface="LM Sans 12"/>
              <a:cs typeface="LM Sans 1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1894" y="518165"/>
            <a:ext cx="3787775" cy="640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95"/>
              </a:spcBef>
            </a:pPr>
            <a:r>
              <a:rPr lang="en-US" sz="1000" spc="-5">
                <a:latin typeface="LM Sans 10"/>
                <a:cs typeface="LM Sans 10"/>
              </a:rPr>
              <a:t>Şekil </a:t>
            </a:r>
            <a:r>
              <a:rPr lang="tr-TR" sz="1000" spc="-5">
                <a:latin typeface="LM Sans 10"/>
                <a:cs typeface="LM Sans 10"/>
              </a:rPr>
              <a:t>5</a:t>
            </a:r>
            <a:r>
              <a:rPr lang="en-US" sz="1000" spc="-5">
                <a:latin typeface="LM Sans 10"/>
                <a:cs typeface="LM Sans 10"/>
              </a:rPr>
              <a:t> ve </a:t>
            </a:r>
            <a:r>
              <a:rPr lang="tr-TR" sz="1000" spc="-5">
                <a:latin typeface="LM Sans 10"/>
                <a:cs typeface="LM Sans 10"/>
              </a:rPr>
              <a:t>6,</a:t>
            </a:r>
            <a:r>
              <a:rPr lang="en-US" sz="1000" spc="-5">
                <a:latin typeface="LM Sans 10"/>
                <a:cs typeface="LM Sans 10"/>
              </a:rPr>
              <a:t> T</a:t>
            </a:r>
            <a:r>
              <a:rPr lang="tr-TR" sz="1000" spc="-5">
                <a:latin typeface="LM Sans 10"/>
                <a:cs typeface="LM Sans 10"/>
              </a:rPr>
              <a:t>İD</a:t>
            </a:r>
            <a:r>
              <a:rPr lang="en-US" sz="1000" spc="-5">
                <a:latin typeface="LM Sans 10"/>
                <a:cs typeface="LM Sans 10"/>
              </a:rPr>
              <a:t>'nin </a:t>
            </a:r>
            <a:r>
              <a:rPr lang="tr-TR" sz="1000" spc="-5">
                <a:latin typeface="LM Sans 10"/>
                <a:cs typeface="LM Sans 10"/>
              </a:rPr>
              <a:t>erken ediniminin </a:t>
            </a:r>
            <a:r>
              <a:rPr lang="en-US" sz="1000" spc="-5">
                <a:latin typeface="LM Sans 10"/>
                <a:cs typeface="LM Sans 10"/>
              </a:rPr>
              <a:t>daha yüksek sayıda doğru yanıta yol açtığını göstermektedir. </a:t>
            </a:r>
            <a:r>
              <a:rPr lang="tr-TR" sz="1000" spc="-5">
                <a:latin typeface="LM Sans 10"/>
                <a:cs typeface="LM Sans 10"/>
              </a:rPr>
              <a:t>Ayrıca, a</a:t>
            </a:r>
            <a:r>
              <a:rPr lang="en-US" sz="1000" spc="-5">
                <a:latin typeface="LM Sans 10"/>
                <a:cs typeface="LM Sans 10"/>
              </a:rPr>
              <a:t>rtan zorluk </a:t>
            </a:r>
            <a:r>
              <a:rPr lang="tr-TR" sz="1000" spc="-5">
                <a:latin typeface="LM Sans 10"/>
                <a:cs typeface="LM Sans 10"/>
              </a:rPr>
              <a:t>ortalama doğru yanıtları kademeli bir şekilde azaltmıştır.</a:t>
            </a:r>
            <a:r>
              <a:rPr lang="en-US" sz="1000" spc="-5">
                <a:latin typeface="LM Sans 10"/>
                <a:cs typeface="LM Sans 10"/>
              </a:rPr>
              <a:t>
</a:t>
            </a:r>
            <a:endParaRPr sz="1000">
              <a:latin typeface="LM Sans 10"/>
              <a:cs typeface="LM Sans 1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829" y="2915597"/>
            <a:ext cx="3718787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900" spc="-5">
                <a:solidFill>
                  <a:srgbClr val="3333B2"/>
                </a:solidFill>
                <a:latin typeface="LM Sans 9"/>
                <a:cs typeface="LM Sans 9"/>
              </a:rPr>
              <a:t>Şekil </a:t>
            </a:r>
            <a:r>
              <a:rPr lang="tr-TR" sz="900" spc="-5">
                <a:solidFill>
                  <a:srgbClr val="3333B2"/>
                </a:solidFill>
                <a:latin typeface="LM Sans 9"/>
                <a:cs typeface="LM Sans 9"/>
              </a:rPr>
              <a:t>6</a:t>
            </a:r>
            <a:r>
              <a:rPr lang="en-US" sz="900" spc="-5">
                <a:solidFill>
                  <a:srgbClr val="3333B2"/>
                </a:solidFill>
                <a:latin typeface="LM Sans 9"/>
                <a:cs typeface="LM Sans 9"/>
              </a:rPr>
              <a:t>: </a:t>
            </a:r>
            <a:r>
              <a:rPr lang="en-US" sz="900" spc="-5">
                <a:latin typeface="LM Sans 9"/>
                <a:cs typeface="LM Sans 9"/>
              </a:rPr>
              <a:t>Kategori, </a:t>
            </a:r>
            <a:r>
              <a:rPr lang="tr-TR" sz="900" spc="-5">
                <a:latin typeface="LM Sans 9"/>
                <a:cs typeface="LM Sans 9"/>
              </a:rPr>
              <a:t>Edinim Grubu</a:t>
            </a:r>
            <a:r>
              <a:rPr lang="en-US" sz="900" spc="-5">
                <a:latin typeface="LM Sans 9"/>
                <a:cs typeface="LM Sans 9"/>
              </a:rPr>
              <a:t> ve </a:t>
            </a:r>
            <a:r>
              <a:rPr lang="tr-TR" sz="900" spc="-5">
                <a:latin typeface="LM Sans 9"/>
                <a:cs typeface="LM Sans 9"/>
              </a:rPr>
              <a:t>Zorluğa</a:t>
            </a:r>
            <a:r>
              <a:rPr lang="en-US" sz="900" spc="-5">
                <a:latin typeface="LM Sans 9"/>
                <a:cs typeface="LM Sans 9"/>
              </a:rPr>
              <a:t> göre</a:t>
            </a:r>
            <a:r>
              <a:rPr lang="tr-TR" sz="900" spc="-5">
                <a:latin typeface="LM Sans 9"/>
                <a:cs typeface="LM Sans 9"/>
              </a:rPr>
              <a:t> ortalama</a:t>
            </a:r>
            <a:r>
              <a:rPr lang="en-US" sz="900" spc="-5">
                <a:latin typeface="LM Sans 9"/>
                <a:cs typeface="LM Sans 9"/>
              </a:rPr>
              <a:t> doğru yanıtlar</a:t>
            </a:r>
            <a:endParaRPr sz="900">
              <a:latin typeface="LM Sans 9"/>
              <a:cs typeface="LM Sans 9"/>
            </a:endParaRP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DABE7F69-85B7-41C1-A182-E81CEF0C03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74" y="1044575"/>
            <a:ext cx="3003818" cy="1802291"/>
          </a:xfrm>
          <a:prstGeom prst="rect">
            <a:avLst/>
          </a:prstGeom>
        </p:spPr>
      </p:pic>
      <p:grpSp>
        <p:nvGrpSpPr>
          <p:cNvPr id="20" name="object 25">
            <a:extLst>
              <a:ext uri="{FF2B5EF4-FFF2-40B4-BE49-F238E27FC236}">
                <a16:creationId xmlns:a16="http://schemas.microsoft.com/office/drawing/2014/main" id="{310027BE-530A-4ED1-A751-FB4AE84CEF6B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21" name="object 26">
              <a:extLst>
                <a:ext uri="{FF2B5EF4-FFF2-40B4-BE49-F238E27FC236}">
                  <a16:creationId xmlns:a16="http://schemas.microsoft.com/office/drawing/2014/main" id="{79DEA8D3-A77E-4757-85D0-595C655B53BA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7">
              <a:extLst>
                <a:ext uri="{FF2B5EF4-FFF2-40B4-BE49-F238E27FC236}">
                  <a16:creationId xmlns:a16="http://schemas.microsoft.com/office/drawing/2014/main" id="{37E15DC8-924D-4681-8403-BD255E3F5156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8">
              <a:extLst>
                <a:ext uri="{FF2B5EF4-FFF2-40B4-BE49-F238E27FC236}">
                  <a16:creationId xmlns:a16="http://schemas.microsoft.com/office/drawing/2014/main" id="{D259C418-281D-4E19-A288-E6BF45D6675B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9">
            <a:extLst>
              <a:ext uri="{FF2B5EF4-FFF2-40B4-BE49-F238E27FC236}">
                <a16:creationId xmlns:a16="http://schemas.microsoft.com/office/drawing/2014/main" id="{C1AF237B-28BB-49FC-958D-2118CBF39736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25" name="object 30">
            <a:extLst>
              <a:ext uri="{FF2B5EF4-FFF2-40B4-BE49-F238E27FC236}">
                <a16:creationId xmlns:a16="http://schemas.microsoft.com/office/drawing/2014/main" id="{108D7767-E6B9-4845-BF3F-EDCE248368E4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6" name="object 31">
            <a:extLst>
              <a:ext uri="{FF2B5EF4-FFF2-40B4-BE49-F238E27FC236}">
                <a16:creationId xmlns:a16="http://schemas.microsoft.com/office/drawing/2014/main" id="{13F89FC3-680C-4DA0-86DB-5590856C668E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7" name="object 32">
            <a:extLst>
              <a:ext uri="{FF2B5EF4-FFF2-40B4-BE49-F238E27FC236}">
                <a16:creationId xmlns:a16="http://schemas.microsoft.com/office/drawing/2014/main" id="{815544A3-F5E7-4F98-B773-42204FC0E9E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19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9215"/>
            <a:ext cx="11429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pc="10"/>
              <a:t>Giriş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309194" y="545246"/>
            <a:ext cx="3989704" cy="19613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165" lvl="1">
              <a:lnSpc>
                <a:spcPct val="100000"/>
              </a:lnSpc>
              <a:spcBef>
                <a:spcPts val="95"/>
              </a:spcBef>
              <a:buClr>
                <a:srgbClr val="044A90"/>
              </a:buClr>
              <a:tabLst>
                <a:tab pos="384810" algn="l"/>
              </a:tabLst>
            </a:pPr>
            <a:r>
              <a:rPr lang="tr-TR" sz="1400" b="1" spc="-5" dirty="0">
                <a:solidFill>
                  <a:srgbClr val="044A90"/>
                </a:solidFill>
                <a:latin typeface="LM Sans 10"/>
                <a:cs typeface="LM Sans 10"/>
              </a:rPr>
              <a:t>1.1. </a:t>
            </a:r>
            <a:r>
              <a:rPr lang="en-US" sz="1400" b="1" spc="-5" dirty="0">
                <a:solidFill>
                  <a:srgbClr val="044A90"/>
                </a:solidFill>
                <a:latin typeface="LM Sans 10"/>
                <a:cs typeface="LM Sans 10"/>
              </a:rPr>
              <a:t>Dil </a:t>
            </a:r>
            <a:r>
              <a:rPr lang="en-US" sz="1400" b="1" spc="-5" dirty="0" err="1">
                <a:solidFill>
                  <a:srgbClr val="044A90"/>
                </a:solidFill>
                <a:latin typeface="LM Sans 10"/>
                <a:cs typeface="LM Sans 10"/>
              </a:rPr>
              <a:t>Yoksunluğa</a:t>
            </a:r>
            <a:r>
              <a:rPr lang="en-US" sz="1400" b="1" spc="-5" dirty="0">
                <a:solidFill>
                  <a:srgbClr val="044A90"/>
                </a:solidFill>
                <a:latin typeface="LM Sans 10"/>
                <a:cs typeface="LM Sans 10"/>
              </a:rPr>
              <a:t> </a:t>
            </a:r>
            <a:r>
              <a:rPr lang="en-US" sz="1400" b="1" spc="-5" dirty="0" err="1">
                <a:solidFill>
                  <a:srgbClr val="044A90"/>
                </a:solidFill>
                <a:latin typeface="LM Sans 10"/>
                <a:cs typeface="LM Sans 10"/>
              </a:rPr>
              <a:t>Genel</a:t>
            </a:r>
            <a:r>
              <a:rPr lang="en-US" sz="1400" b="1" spc="-5" dirty="0">
                <a:solidFill>
                  <a:srgbClr val="044A90"/>
                </a:solidFill>
                <a:latin typeface="LM Sans 10"/>
                <a:cs typeface="LM Sans 10"/>
              </a:rPr>
              <a:t> </a:t>
            </a:r>
            <a:r>
              <a:rPr lang="en-US" sz="1400" b="1" spc="-5" dirty="0" err="1">
                <a:solidFill>
                  <a:srgbClr val="044A90"/>
                </a:solidFill>
                <a:latin typeface="LM Sans 10"/>
                <a:cs typeface="LM Sans 10"/>
              </a:rPr>
              <a:t>Bakış</a:t>
            </a:r>
            <a:endParaRPr lang="tr-TR" sz="1400" b="1" spc="-5" dirty="0">
              <a:solidFill>
                <a:srgbClr val="044A90"/>
              </a:solidFill>
              <a:latin typeface="LM Sans 10"/>
              <a:cs typeface="LM Sans 10"/>
            </a:endParaRPr>
          </a:p>
          <a:p>
            <a:pPr marL="50165" lvl="1">
              <a:lnSpc>
                <a:spcPct val="100000"/>
              </a:lnSpc>
              <a:spcBef>
                <a:spcPts val="95"/>
              </a:spcBef>
              <a:buClr>
                <a:srgbClr val="044A90"/>
              </a:buClr>
              <a:tabLst>
                <a:tab pos="384810" algn="l"/>
              </a:tabLst>
            </a:pPr>
            <a:endParaRPr sz="1400" dirty="0">
              <a:latin typeface="LM Sans 10"/>
              <a:cs typeface="LM Sans 10"/>
            </a:endParaRPr>
          </a:p>
          <a:p>
            <a:pPr marL="303530" marR="43180" lvl="2" indent="-181610">
              <a:lnSpc>
                <a:spcPts val="1390"/>
              </a:lnSpc>
              <a:buClr>
                <a:srgbClr val="044A90"/>
              </a:buClr>
              <a:buFont typeface="Arial"/>
              <a:buChar char="►"/>
              <a:tabLst>
                <a:tab pos="304165" algn="l"/>
              </a:tabLst>
            </a:pPr>
            <a:r>
              <a:rPr lang="en-US" sz="1400" spc="-10" dirty="0" err="1">
                <a:latin typeface="LM Sans 12"/>
                <a:cs typeface="LM Sans 12"/>
              </a:rPr>
              <a:t>Sağır</a:t>
            </a:r>
            <a:r>
              <a:rPr lang="en-US" sz="1400" spc="-10" dirty="0">
                <a:latin typeface="LM Sans 12"/>
                <a:cs typeface="LM Sans 12"/>
              </a:rPr>
              <a:t> </a:t>
            </a:r>
            <a:r>
              <a:rPr lang="en-US" sz="1400" spc="-10" dirty="0" err="1">
                <a:latin typeface="LM Sans 12"/>
                <a:cs typeface="LM Sans 12"/>
              </a:rPr>
              <a:t>çocukların</a:t>
            </a:r>
            <a:r>
              <a:rPr lang="en-US" sz="1400" spc="-10" dirty="0">
                <a:latin typeface="LM Sans 12"/>
                <a:cs typeface="LM Sans 12"/>
              </a:rPr>
              <a:t> </a:t>
            </a:r>
            <a:r>
              <a:rPr lang="en-US" sz="1400" spc="-10" dirty="0" err="1">
                <a:latin typeface="LM Sans 12"/>
                <a:cs typeface="LM Sans 12"/>
              </a:rPr>
              <a:t>yüzde</a:t>
            </a:r>
            <a:r>
              <a:rPr lang="en-US" sz="1400" spc="-10" dirty="0">
                <a:latin typeface="LM Sans 12"/>
                <a:cs typeface="LM Sans 12"/>
              </a:rPr>
              <a:t> 90'ından </a:t>
            </a:r>
            <a:r>
              <a:rPr lang="en-US" sz="1400" spc="-10" dirty="0" err="1">
                <a:latin typeface="LM Sans 12"/>
                <a:cs typeface="LM Sans 12"/>
              </a:rPr>
              <a:t>fazlası</a:t>
            </a:r>
            <a:r>
              <a:rPr lang="tr-TR" sz="1400" spc="-10" dirty="0">
                <a:latin typeface="LM Sans 12"/>
                <a:cs typeface="LM Sans 12"/>
              </a:rPr>
              <a:t> </a:t>
            </a:r>
            <a:r>
              <a:rPr lang="en-US" sz="1400" spc="-10" dirty="0" err="1">
                <a:latin typeface="LM Sans 12"/>
                <a:cs typeface="LM Sans 12"/>
              </a:rPr>
              <a:t>işaret</a:t>
            </a:r>
            <a:r>
              <a:rPr lang="en-US" sz="1400" spc="-10" dirty="0">
                <a:latin typeface="LM Sans 12"/>
                <a:cs typeface="LM Sans 12"/>
              </a:rPr>
              <a:t> </a:t>
            </a:r>
            <a:r>
              <a:rPr lang="en-US" sz="1400" spc="-10" dirty="0" err="1">
                <a:latin typeface="LM Sans 12"/>
                <a:cs typeface="LM Sans 12"/>
              </a:rPr>
              <a:t>dili</a:t>
            </a:r>
            <a:r>
              <a:rPr lang="en-US" sz="1400" spc="-10" dirty="0">
                <a:latin typeface="LM Sans 12"/>
                <a:cs typeface="LM Sans 12"/>
              </a:rPr>
              <a:t> </a:t>
            </a:r>
            <a:r>
              <a:rPr lang="en-US" sz="1400" spc="-10" dirty="0" err="1">
                <a:latin typeface="LM Sans 12"/>
                <a:cs typeface="LM Sans 12"/>
              </a:rPr>
              <a:t>hakkında</a:t>
            </a:r>
            <a:r>
              <a:rPr lang="en-US" sz="1400" spc="-10" dirty="0">
                <a:latin typeface="LM Sans 12"/>
                <a:cs typeface="LM Sans 12"/>
              </a:rPr>
              <a:t> </a:t>
            </a:r>
            <a:r>
              <a:rPr lang="en-US" sz="1400" spc="-10" dirty="0" err="1">
                <a:latin typeface="LM Sans 12"/>
                <a:cs typeface="LM Sans 12"/>
              </a:rPr>
              <a:t>çok</a:t>
            </a:r>
            <a:r>
              <a:rPr lang="en-US" sz="1400" spc="-10" dirty="0">
                <a:latin typeface="LM Sans 12"/>
                <a:cs typeface="LM Sans 12"/>
              </a:rPr>
              <a:t> </a:t>
            </a:r>
            <a:r>
              <a:rPr lang="en-US" sz="1400" spc="-10" dirty="0" err="1">
                <a:latin typeface="LM Sans 12"/>
                <a:cs typeface="LM Sans 12"/>
              </a:rPr>
              <a:t>az</a:t>
            </a:r>
            <a:r>
              <a:rPr lang="en-US" sz="1400" spc="-10" dirty="0">
                <a:latin typeface="LM Sans 12"/>
                <a:cs typeface="LM Sans 12"/>
              </a:rPr>
              <a:t> </a:t>
            </a:r>
            <a:r>
              <a:rPr lang="en-US" sz="1400" spc="-10" dirty="0" err="1">
                <a:latin typeface="LM Sans 12"/>
                <a:cs typeface="LM Sans 12"/>
              </a:rPr>
              <a:t>bilgisi</a:t>
            </a:r>
            <a:r>
              <a:rPr lang="en-US" sz="1400" spc="-10" dirty="0">
                <a:latin typeface="LM Sans 12"/>
                <a:cs typeface="LM Sans 12"/>
              </a:rPr>
              <a:t> </a:t>
            </a:r>
            <a:r>
              <a:rPr lang="en-US" sz="1400" spc="-10" dirty="0" err="1">
                <a:latin typeface="LM Sans 12"/>
                <a:cs typeface="LM Sans 12"/>
              </a:rPr>
              <a:t>olan</a:t>
            </a:r>
            <a:r>
              <a:rPr lang="en-US" sz="1400" spc="-10" dirty="0">
                <a:latin typeface="LM Sans 12"/>
                <a:cs typeface="LM Sans 12"/>
              </a:rPr>
              <a:t> </a:t>
            </a:r>
            <a:r>
              <a:rPr lang="tr-TR" sz="1400" spc="-10" dirty="0">
                <a:latin typeface="LM Sans 12"/>
                <a:cs typeface="LM Sans 12"/>
              </a:rPr>
              <a:t>duyan ailelere </a:t>
            </a:r>
            <a:r>
              <a:rPr lang="en-US" sz="1400" spc="-10" dirty="0">
                <a:latin typeface="LM Sans 12"/>
                <a:cs typeface="LM Sans 12"/>
              </a:rPr>
              <a:t>d</a:t>
            </a:r>
            <a:r>
              <a:rPr lang="tr-TR" sz="1400" spc="-10" dirty="0" err="1">
                <a:latin typeface="LM Sans 12"/>
                <a:cs typeface="LM Sans 12"/>
              </a:rPr>
              <a:t>oğmaktadırlar</a:t>
            </a:r>
            <a:r>
              <a:rPr lang="tr-TR" sz="1400" spc="-10" dirty="0">
                <a:latin typeface="LM Sans 12"/>
                <a:cs typeface="LM Sans 12"/>
              </a:rPr>
              <a:t>. Bu sebeple sık ve düzenli dil girdisi almakta güçlük çekerler </a:t>
            </a:r>
            <a:r>
              <a:rPr sz="1400" spc="-5" dirty="0">
                <a:latin typeface="LM Sans 12"/>
                <a:cs typeface="LM Sans 12"/>
              </a:rPr>
              <a:t>[</a:t>
            </a:r>
            <a:r>
              <a:rPr sz="1400" spc="-5" dirty="0">
                <a:solidFill>
                  <a:srgbClr val="044A90"/>
                </a:solidFill>
                <a:latin typeface="LM Sans 12"/>
                <a:cs typeface="LM Sans 12"/>
              </a:rPr>
              <a:t>1</a:t>
            </a:r>
            <a:r>
              <a:rPr sz="1400" spc="-5" dirty="0">
                <a:latin typeface="LM Sans 12"/>
                <a:cs typeface="LM Sans 12"/>
              </a:rPr>
              <a:t>]–[</a:t>
            </a:r>
            <a:r>
              <a:rPr sz="1400" spc="-5" dirty="0">
                <a:solidFill>
                  <a:srgbClr val="044A90"/>
                </a:solidFill>
                <a:latin typeface="LM Sans 12"/>
                <a:cs typeface="LM Sans 12"/>
              </a:rPr>
              <a:t>3</a:t>
            </a:r>
            <a:r>
              <a:rPr sz="1400" spc="-5" dirty="0">
                <a:latin typeface="LM Sans 12"/>
                <a:cs typeface="LM Sans 12"/>
              </a:rPr>
              <a:t>].</a:t>
            </a:r>
            <a:endParaRPr sz="1400" dirty="0">
              <a:latin typeface="LM Sans 12"/>
              <a:cs typeface="LM Sans 12"/>
            </a:endParaRPr>
          </a:p>
          <a:p>
            <a:pPr lvl="2">
              <a:lnSpc>
                <a:spcPct val="100000"/>
              </a:lnSpc>
              <a:spcBef>
                <a:spcPts val="10"/>
              </a:spcBef>
              <a:buClr>
                <a:srgbClr val="044A90"/>
              </a:buClr>
            </a:pPr>
            <a:endParaRPr lang="en-US" sz="1600" dirty="0">
              <a:latin typeface="LM Sans 12"/>
              <a:cs typeface="LM Sans 12"/>
            </a:endParaRPr>
          </a:p>
          <a:p>
            <a:pPr marL="303530" marR="42545" lvl="2" indent="-181610">
              <a:lnSpc>
                <a:spcPts val="1390"/>
              </a:lnSpc>
              <a:buClr>
                <a:srgbClr val="044A90"/>
              </a:buClr>
              <a:buFont typeface="Arial"/>
              <a:buChar char="►"/>
              <a:tabLst>
                <a:tab pos="304165" algn="l"/>
              </a:tabLst>
            </a:pPr>
            <a:r>
              <a:rPr lang="tr-TR" sz="1400" spc="-5" dirty="0">
                <a:latin typeface="LM Sans 12"/>
                <a:cs typeface="LM Sans 12"/>
              </a:rPr>
              <a:t>Duyan </a:t>
            </a:r>
            <a:r>
              <a:rPr lang="en-US" sz="1400" spc="-5" dirty="0" err="1">
                <a:latin typeface="LM Sans 12"/>
                <a:cs typeface="LM Sans 12"/>
              </a:rPr>
              <a:t>ebeveynlerin</a:t>
            </a:r>
            <a:r>
              <a:rPr lang="en-US" sz="1400" spc="-5" dirty="0">
                <a:latin typeface="LM Sans 12"/>
                <a:cs typeface="LM Sans 12"/>
              </a:rPr>
              <a:t> </a:t>
            </a:r>
            <a:r>
              <a:rPr lang="en-US" sz="1400" spc="-5" dirty="0" err="1">
                <a:latin typeface="LM Sans 12"/>
                <a:cs typeface="LM Sans 12"/>
              </a:rPr>
              <a:t>sağır</a:t>
            </a:r>
            <a:r>
              <a:rPr lang="en-US" sz="1400" spc="-5" dirty="0">
                <a:latin typeface="LM Sans 12"/>
                <a:cs typeface="LM Sans 12"/>
              </a:rPr>
              <a:t> </a:t>
            </a:r>
            <a:r>
              <a:rPr lang="en-US" sz="1400" spc="-5" err="1">
                <a:latin typeface="LM Sans 12"/>
                <a:cs typeface="LM Sans 12"/>
              </a:rPr>
              <a:t>çocukları</a:t>
            </a:r>
            <a:r>
              <a:rPr lang="tr-TR" sz="1400" spc="-5">
                <a:latin typeface="LM Sans 12"/>
                <a:cs typeface="LM Sans 12"/>
              </a:rPr>
              <a:t> ancak genellikle </a:t>
            </a:r>
            <a:r>
              <a:rPr lang="en-US" sz="1400" spc="-5">
                <a:latin typeface="LM Sans 12"/>
                <a:cs typeface="LM Sans 12"/>
              </a:rPr>
              <a:t>örgün </a:t>
            </a:r>
            <a:r>
              <a:rPr lang="en-US" sz="1400" spc="-5" dirty="0" err="1">
                <a:latin typeface="LM Sans 12"/>
                <a:cs typeface="LM Sans 12"/>
              </a:rPr>
              <a:t>eğitime</a:t>
            </a:r>
            <a:r>
              <a:rPr lang="en-US" sz="1400" spc="-5" dirty="0">
                <a:latin typeface="LM Sans 12"/>
                <a:cs typeface="LM Sans 12"/>
              </a:rPr>
              <a:t> </a:t>
            </a:r>
            <a:r>
              <a:rPr lang="en-US" sz="1400" spc="-5" dirty="0" err="1">
                <a:latin typeface="LM Sans 12"/>
                <a:cs typeface="LM Sans 12"/>
              </a:rPr>
              <a:t>geçtiklerinde</a:t>
            </a:r>
            <a:r>
              <a:rPr lang="en-US" sz="1400" spc="-5" dirty="0">
                <a:latin typeface="LM Sans 12"/>
                <a:cs typeface="LM Sans 12"/>
              </a:rPr>
              <a:t> </a:t>
            </a:r>
            <a:r>
              <a:rPr lang="en-US" sz="1400" spc="-5" dirty="0" err="1">
                <a:latin typeface="LM Sans 12"/>
                <a:cs typeface="LM Sans 12"/>
              </a:rPr>
              <a:t>sık</a:t>
            </a:r>
            <a:r>
              <a:rPr lang="en-US" sz="1400" spc="-5" dirty="0">
                <a:latin typeface="LM Sans 12"/>
                <a:cs typeface="LM Sans 12"/>
              </a:rPr>
              <a:t> ve </a:t>
            </a:r>
            <a:r>
              <a:rPr lang="en-US" sz="1400" spc="-5" dirty="0" err="1">
                <a:latin typeface="LM Sans 12"/>
                <a:cs typeface="LM Sans 12"/>
              </a:rPr>
              <a:t>düzenli</a:t>
            </a:r>
            <a:r>
              <a:rPr lang="en-US" sz="1400" spc="-5" dirty="0">
                <a:latin typeface="LM Sans 12"/>
                <a:cs typeface="LM Sans 12"/>
              </a:rPr>
              <a:t> </a:t>
            </a:r>
            <a:r>
              <a:rPr lang="en-US" sz="1400" spc="-5" dirty="0" err="1">
                <a:latin typeface="LM Sans 12"/>
                <a:cs typeface="LM Sans 12"/>
              </a:rPr>
              <a:t>dil</a:t>
            </a:r>
            <a:r>
              <a:rPr lang="tr-TR" sz="1400" spc="-5" dirty="0">
                <a:latin typeface="LM Sans 12"/>
                <a:cs typeface="LM Sans 12"/>
              </a:rPr>
              <a:t>e maruz kalırlar</a:t>
            </a:r>
            <a:r>
              <a:rPr lang="en-US" sz="1400" spc="-5" dirty="0">
                <a:latin typeface="LM Sans 12"/>
                <a:cs typeface="LM Sans 12"/>
              </a:rPr>
              <a:t> </a:t>
            </a:r>
            <a:r>
              <a:rPr sz="1400" spc="-5" dirty="0">
                <a:latin typeface="LM Sans 12"/>
                <a:cs typeface="LM Sans 12"/>
              </a:rPr>
              <a:t>[</a:t>
            </a:r>
            <a:r>
              <a:rPr sz="1400" spc="-5" dirty="0">
                <a:solidFill>
                  <a:srgbClr val="044A90"/>
                </a:solidFill>
                <a:latin typeface="LM Sans 12"/>
                <a:cs typeface="LM Sans 12"/>
              </a:rPr>
              <a:t>4</a:t>
            </a:r>
            <a:r>
              <a:rPr sz="1400" spc="-5" dirty="0">
                <a:latin typeface="LM Sans 12"/>
                <a:cs typeface="LM Sans 12"/>
              </a:rPr>
              <a:t>],</a:t>
            </a:r>
            <a:r>
              <a:rPr sz="1400" spc="5" dirty="0">
                <a:latin typeface="LM Sans 12"/>
                <a:cs typeface="LM Sans 12"/>
              </a:rPr>
              <a:t> </a:t>
            </a:r>
            <a:r>
              <a:rPr sz="1400" spc="-5" dirty="0">
                <a:latin typeface="LM Sans 12"/>
                <a:cs typeface="LM Sans 12"/>
              </a:rPr>
              <a:t>[</a:t>
            </a:r>
            <a:r>
              <a:rPr sz="1400" spc="-5" dirty="0">
                <a:solidFill>
                  <a:srgbClr val="044A90"/>
                </a:solidFill>
                <a:latin typeface="LM Sans 12"/>
                <a:cs typeface="LM Sans 12"/>
              </a:rPr>
              <a:t>5</a:t>
            </a:r>
            <a:r>
              <a:rPr sz="1400" spc="-5" dirty="0">
                <a:latin typeface="LM Sans 12"/>
                <a:cs typeface="LM Sans 12"/>
              </a:rPr>
              <a:t>].</a:t>
            </a:r>
            <a:endParaRPr sz="1400" dirty="0">
              <a:latin typeface="LM Sans 12"/>
              <a:cs typeface="LM Sans 12"/>
            </a:endParaRPr>
          </a:p>
        </p:txBody>
      </p:sp>
      <p:grpSp>
        <p:nvGrpSpPr>
          <p:cNvPr id="32" name="object 25">
            <a:extLst>
              <a:ext uri="{FF2B5EF4-FFF2-40B4-BE49-F238E27FC236}">
                <a16:creationId xmlns:a16="http://schemas.microsoft.com/office/drawing/2014/main" id="{C0068B27-5D08-4488-B9C4-BB4C5873BA7B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33" name="object 26">
              <a:extLst>
                <a:ext uri="{FF2B5EF4-FFF2-40B4-BE49-F238E27FC236}">
                  <a16:creationId xmlns:a16="http://schemas.microsoft.com/office/drawing/2014/main" id="{A3114C69-9ED2-40F3-9C1F-E92D7D092E06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7">
              <a:extLst>
                <a:ext uri="{FF2B5EF4-FFF2-40B4-BE49-F238E27FC236}">
                  <a16:creationId xmlns:a16="http://schemas.microsoft.com/office/drawing/2014/main" id="{A92D5EB3-272D-4536-B6CD-BF4203304B3D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8">
              <a:extLst>
                <a:ext uri="{FF2B5EF4-FFF2-40B4-BE49-F238E27FC236}">
                  <a16:creationId xmlns:a16="http://schemas.microsoft.com/office/drawing/2014/main" id="{AF985FEE-CD71-4652-AEB8-7FCAA784090A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29">
            <a:extLst>
              <a:ext uri="{FF2B5EF4-FFF2-40B4-BE49-F238E27FC236}">
                <a16:creationId xmlns:a16="http://schemas.microsoft.com/office/drawing/2014/main" id="{8A33B4C5-B55E-435A-B700-8D7B3F38EA31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37" name="object 30">
            <a:extLst>
              <a:ext uri="{FF2B5EF4-FFF2-40B4-BE49-F238E27FC236}">
                <a16:creationId xmlns:a16="http://schemas.microsoft.com/office/drawing/2014/main" id="{E37B3064-BBD2-4401-85C1-A237229A4797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38" name="object 31">
            <a:extLst>
              <a:ext uri="{FF2B5EF4-FFF2-40B4-BE49-F238E27FC236}">
                <a16:creationId xmlns:a16="http://schemas.microsoft.com/office/drawing/2014/main" id="{87A933C9-04F9-4EA3-B93F-EAF8D858EED4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39" name="object 32">
            <a:extLst>
              <a:ext uri="{FF2B5EF4-FFF2-40B4-BE49-F238E27FC236}">
                <a16:creationId xmlns:a16="http://schemas.microsoft.com/office/drawing/2014/main" id="{6E3C7B95-2065-4138-ACB3-14805ED1A49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2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4282"/>
            <a:ext cx="28955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pc="10"/>
              <a:t>Sonuçlar (Kelime Üretimi)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346938" y="405503"/>
            <a:ext cx="3848100" cy="4866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lang="tr-TR" sz="1000" spc="-25">
                <a:latin typeface="LM Sans 10"/>
                <a:cs typeface="LM Sans 10"/>
              </a:rPr>
              <a:t>İşaret</a:t>
            </a:r>
            <a:r>
              <a:rPr lang="en-US" sz="1000" spc="-25">
                <a:latin typeface="LM Sans 10"/>
                <a:cs typeface="LM Sans 10"/>
              </a:rPr>
              <a:t> </a:t>
            </a:r>
            <a:r>
              <a:rPr lang="en-US" sz="1000" spc="-25" dirty="0" err="1">
                <a:latin typeface="LM Sans 10"/>
                <a:cs typeface="LM Sans 10"/>
              </a:rPr>
              <a:t>üretiminin</a:t>
            </a:r>
            <a:r>
              <a:rPr lang="en-US" sz="1000" spc="-25" dirty="0">
                <a:latin typeface="LM Sans 10"/>
                <a:cs typeface="LM Sans 10"/>
              </a:rPr>
              <a:t> </a:t>
            </a:r>
            <a:r>
              <a:rPr lang="en-US" sz="1000" spc="-25" dirty="0" err="1">
                <a:latin typeface="LM Sans 10"/>
                <a:cs typeface="LM Sans 10"/>
              </a:rPr>
              <a:t>analizi</a:t>
            </a:r>
            <a:r>
              <a:rPr lang="en-US" sz="1000" spc="-25" dirty="0">
                <a:latin typeface="LM Sans 10"/>
                <a:cs typeface="LM Sans 10"/>
              </a:rPr>
              <a:t> </a:t>
            </a:r>
            <a:r>
              <a:rPr lang="en-US" sz="1000" spc="-25" dirty="0" err="1">
                <a:latin typeface="LM Sans 10"/>
                <a:cs typeface="LM Sans 10"/>
              </a:rPr>
              <a:t>için</a:t>
            </a:r>
            <a:r>
              <a:rPr lang="en-US" sz="1000" spc="-25" dirty="0">
                <a:latin typeface="LM Sans 10"/>
                <a:cs typeface="LM Sans 10"/>
              </a:rPr>
              <a:t>,</a:t>
            </a:r>
            <a:r>
              <a:rPr lang="tr-TR" sz="1000" spc="-25" dirty="0">
                <a:latin typeface="LM Sans 10"/>
                <a:cs typeface="LM Sans 10"/>
              </a:rPr>
              <a:t> </a:t>
            </a:r>
            <a:r>
              <a:rPr lang="tr-TR" sz="1000" spc="-25" dirty="0" err="1">
                <a:latin typeface="LM Sans 10"/>
                <a:cs typeface="LM Sans 10"/>
              </a:rPr>
              <a:t>R’da</a:t>
            </a:r>
            <a:r>
              <a:rPr lang="tr-TR" sz="1000" spc="-25" dirty="0">
                <a:latin typeface="LM Sans 10"/>
                <a:cs typeface="LM Sans 10"/>
              </a:rPr>
              <a:t> brms paketini [32] kullanarak</a:t>
            </a:r>
            <a:r>
              <a:rPr lang="en-US" sz="1000" spc="-25" dirty="0">
                <a:latin typeface="LM Sans 10"/>
                <a:cs typeface="LM Sans 10"/>
              </a:rPr>
              <a:t> </a:t>
            </a:r>
            <a:r>
              <a:rPr lang="en-US" sz="1000" spc="-25" dirty="0" err="1">
                <a:latin typeface="LM Sans 10"/>
                <a:cs typeface="LM Sans 10"/>
              </a:rPr>
              <a:t>ana</a:t>
            </a:r>
            <a:r>
              <a:rPr lang="en-US" sz="1000" spc="-25" dirty="0">
                <a:latin typeface="LM Sans 10"/>
                <a:cs typeface="LM Sans 10"/>
              </a:rPr>
              <a:t> </a:t>
            </a:r>
            <a:r>
              <a:rPr lang="en-US" sz="1000" spc="-25" dirty="0" err="1">
                <a:latin typeface="LM Sans 10"/>
                <a:cs typeface="LM Sans 10"/>
              </a:rPr>
              <a:t>etkiler</a:t>
            </a:r>
            <a:r>
              <a:rPr lang="tr-TR" sz="1000" spc="-25" dirty="0">
                <a:latin typeface="LM Sans 10"/>
                <a:cs typeface="LM Sans 10"/>
              </a:rPr>
              <a:t>in Edinim, Kategori Türü</a:t>
            </a:r>
            <a:r>
              <a:rPr lang="tr-TR" sz="1000" spc="-25">
                <a:latin typeface="LM Sans 10"/>
                <a:cs typeface="LM Sans 10"/>
              </a:rPr>
              <a:t>, ve </a:t>
            </a:r>
            <a:r>
              <a:rPr lang="tr-TR" sz="1000" spc="-25" dirty="0">
                <a:latin typeface="LM Sans 10"/>
                <a:cs typeface="LM Sans 10"/>
              </a:rPr>
              <a:t>Zorluk olduğu bir</a:t>
            </a:r>
            <a:r>
              <a:rPr lang="en-US" sz="1000" spc="-25" dirty="0">
                <a:latin typeface="LM Sans 10"/>
                <a:cs typeface="LM Sans 10"/>
              </a:rPr>
              <a:t> karma</a:t>
            </a:r>
            <a:r>
              <a:rPr lang="tr-TR" sz="1000" spc="-25" dirty="0">
                <a:latin typeface="LM Sans 10"/>
                <a:cs typeface="LM Sans 10"/>
              </a:rPr>
              <a:t> etkiler</a:t>
            </a:r>
            <a:r>
              <a:rPr lang="en-US" sz="1000" spc="-25" dirty="0">
                <a:latin typeface="LM Sans 10"/>
                <a:cs typeface="LM Sans 10"/>
              </a:rPr>
              <a:t> mode</a:t>
            </a:r>
            <a:r>
              <a:rPr lang="tr-TR" sz="1000" spc="-25" dirty="0" err="1">
                <a:latin typeface="LM Sans 10"/>
                <a:cs typeface="LM Sans 10"/>
              </a:rPr>
              <a:t>li</a:t>
            </a:r>
            <a:r>
              <a:rPr lang="tr-TR" sz="1000" spc="-25" dirty="0">
                <a:latin typeface="LM Sans 10"/>
                <a:cs typeface="LM Sans 10"/>
              </a:rPr>
              <a:t> çalıştırdık</a:t>
            </a:r>
            <a:r>
              <a:rPr lang="en-US" sz="1000" spc="-25" dirty="0">
                <a:latin typeface="LM Sans 10"/>
                <a:cs typeface="LM Sans 10"/>
              </a:rPr>
              <a:t>. 
</a:t>
            </a:r>
            <a:endParaRPr sz="1000" dirty="0">
              <a:latin typeface="LM Sans 10"/>
              <a:cs typeface="LM Sans 1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5162" y="3025775"/>
            <a:ext cx="3373146" cy="145681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80"/>
              </a:spcBef>
            </a:pPr>
            <a:r>
              <a:rPr lang="tr-TR" sz="900" spc="-5" dirty="0">
                <a:solidFill>
                  <a:srgbClr val="3333B2"/>
                </a:solidFill>
                <a:latin typeface="LM Sans 9"/>
                <a:cs typeface="LM Sans 9"/>
              </a:rPr>
              <a:t>Şekil 7</a:t>
            </a:r>
            <a:r>
              <a:rPr sz="900" spc="-5" dirty="0">
                <a:solidFill>
                  <a:srgbClr val="3333B2"/>
                </a:solidFill>
                <a:latin typeface="LM Sans 9"/>
                <a:cs typeface="LM Sans 9"/>
              </a:rPr>
              <a:t>:</a:t>
            </a:r>
            <a:r>
              <a:rPr lang="tr-TR" sz="900" spc="-5" dirty="0">
                <a:solidFill>
                  <a:srgbClr val="3333B2"/>
                </a:solidFill>
                <a:latin typeface="LM Sans 9"/>
                <a:cs typeface="LM Sans 9"/>
              </a:rPr>
              <a:t> </a:t>
            </a:r>
            <a:r>
              <a:rPr lang="tr-TR" sz="900" spc="-5" dirty="0">
                <a:latin typeface="LM Sans 9"/>
                <a:cs typeface="LM Sans 9"/>
              </a:rPr>
              <a:t>Regresyon analizi </a:t>
            </a:r>
            <a:r>
              <a:rPr lang="tr-TR" sz="900" spc="-5">
                <a:latin typeface="LM Sans 9"/>
                <a:cs typeface="LM Sans 9"/>
              </a:rPr>
              <a:t>sonuçları (işaret </a:t>
            </a:r>
            <a:r>
              <a:rPr lang="tr-TR" sz="900" spc="-5" dirty="0">
                <a:latin typeface="LM Sans 9"/>
                <a:cs typeface="LM Sans 9"/>
              </a:rPr>
              <a:t>sayısı). </a:t>
            </a:r>
            <a:endParaRPr sz="900" dirty="0">
              <a:latin typeface="LM Sans 9"/>
              <a:cs typeface="LM Sans 9"/>
            </a:endParaRPr>
          </a:p>
        </p:txBody>
      </p:sp>
      <p:pic>
        <p:nvPicPr>
          <p:cNvPr id="1026" name="Picture 6">
            <a:extLst>
              <a:ext uri="{FF2B5EF4-FFF2-40B4-BE49-F238E27FC236}">
                <a16:creationId xmlns:a16="http://schemas.microsoft.com/office/drawing/2014/main" id="{3942F331-E729-4D38-99F4-7F4B407A3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62" y="906957"/>
            <a:ext cx="2616708" cy="209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9A72ED0F-9E33-469F-A90A-7E8641315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101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AB1B29-31B1-43AF-96B1-758DDB49ABC3}"/>
              </a:ext>
            </a:extLst>
          </p:cNvPr>
          <p:cNvSpPr/>
          <p:nvPr/>
        </p:nvSpPr>
        <p:spPr>
          <a:xfrm>
            <a:off x="832484" y="1179694"/>
            <a:ext cx="2005966" cy="684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4D7008-FEFA-4123-8326-13A0A2DCA70E}"/>
              </a:ext>
            </a:extLst>
          </p:cNvPr>
          <p:cNvSpPr txBox="1"/>
          <p:nvPr/>
        </p:nvSpPr>
        <p:spPr>
          <a:xfrm>
            <a:off x="2820364" y="1117255"/>
            <a:ext cx="230505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1">
                <a:solidFill>
                  <a:srgbClr val="00B050"/>
                </a:solidFill>
                <a:effectLst/>
                <a:latin typeface="Symbol" panose="05050102010706020507" pitchFamily="18" charset="2"/>
              </a:rPr>
              <a:t>b</a:t>
            </a:r>
            <a:r>
              <a:rPr lang="tr-TR" sz="700" b="0" i="1">
                <a:solidFill>
                  <a:srgbClr val="00B050"/>
                </a:solidFill>
                <a:effectLst/>
                <a:latin typeface="Symbol" panose="05050102010706020507" pitchFamily="18" charset="2"/>
              </a:rPr>
              <a:t> = </a:t>
            </a:r>
            <a:r>
              <a:rPr lang="tr-TR" sz="700" b="0">
                <a:solidFill>
                  <a:srgbClr val="00B050"/>
                </a:solidFill>
                <a:effectLst/>
                <a:latin typeface="Symbol" panose="05050102010706020507" pitchFamily="18" charset="2"/>
              </a:rPr>
              <a:t>0</a:t>
            </a:r>
            <a:r>
              <a:rPr lang="en-US" sz="70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.2</a:t>
            </a:r>
            <a:r>
              <a:rPr lang="tr-TR" sz="70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tr-TR" sz="70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%95 CI [0.18, 0.30]</a:t>
            </a:r>
            <a:endParaRPr lang="en-US" sz="700">
              <a:solidFill>
                <a:srgbClr val="00B05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70E2BE-2BC4-4899-80EB-7B3D2264A7A1}"/>
              </a:ext>
            </a:extLst>
          </p:cNvPr>
          <p:cNvSpPr/>
          <p:nvPr/>
        </p:nvSpPr>
        <p:spPr>
          <a:xfrm>
            <a:off x="832484" y="952500"/>
            <a:ext cx="2005966" cy="1921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67347A-F7D1-4BBE-87F6-7A435F8307B6}"/>
              </a:ext>
            </a:extLst>
          </p:cNvPr>
          <p:cNvSpPr txBox="1"/>
          <p:nvPr/>
        </p:nvSpPr>
        <p:spPr>
          <a:xfrm>
            <a:off x="2814636" y="897607"/>
            <a:ext cx="230505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1">
                <a:solidFill>
                  <a:srgbClr val="FF0000"/>
                </a:solidFill>
                <a:effectLst/>
                <a:latin typeface="Symbol" panose="05050102010706020507" pitchFamily="18" charset="2"/>
              </a:rPr>
              <a:t>b</a:t>
            </a:r>
            <a:r>
              <a:rPr lang="tr-TR" sz="700" b="0" i="1">
                <a:solidFill>
                  <a:srgbClr val="FF0000"/>
                </a:solidFill>
                <a:effectLst/>
                <a:latin typeface="Symbol" panose="05050102010706020507" pitchFamily="18" charset="2"/>
              </a:rPr>
              <a:t> = -</a:t>
            </a:r>
            <a:r>
              <a:rPr lang="tr-TR" sz="700" b="0">
                <a:solidFill>
                  <a:srgbClr val="FF0000"/>
                </a:solidFill>
                <a:effectLst/>
                <a:latin typeface="Symbol" panose="05050102010706020507" pitchFamily="18" charset="2"/>
              </a:rPr>
              <a:t>0</a:t>
            </a:r>
            <a:r>
              <a:rPr lang="en-US" sz="7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tr-TR" sz="7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31</a:t>
            </a:r>
            <a:r>
              <a:rPr lang="tr-TR" sz="70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%95 CI [-0.40, -0.22]</a:t>
            </a:r>
          </a:p>
          <a:p>
            <a:r>
              <a:rPr lang="en-US" sz="700" b="0" i="1">
                <a:solidFill>
                  <a:srgbClr val="FF0000"/>
                </a:solidFill>
                <a:effectLst/>
                <a:latin typeface="Symbol" panose="05050102010706020507" pitchFamily="18" charset="2"/>
              </a:rPr>
              <a:t>b</a:t>
            </a:r>
            <a:r>
              <a:rPr lang="tr-TR" sz="700" b="0" i="1">
                <a:solidFill>
                  <a:srgbClr val="FF0000"/>
                </a:solidFill>
                <a:effectLst/>
                <a:latin typeface="Symbol" panose="05050102010706020507" pitchFamily="18" charset="2"/>
              </a:rPr>
              <a:t> = -</a:t>
            </a:r>
            <a:r>
              <a:rPr lang="tr-TR" sz="700" b="0">
                <a:solidFill>
                  <a:srgbClr val="FF0000"/>
                </a:solidFill>
                <a:effectLst/>
                <a:latin typeface="Symbol" panose="05050102010706020507" pitchFamily="18" charset="2"/>
              </a:rPr>
              <a:t>0</a:t>
            </a:r>
            <a:r>
              <a:rPr lang="en-US" sz="7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tr-TR" sz="70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19, %95 CI [-0.28, -0.11]</a:t>
            </a:r>
            <a:endParaRPr lang="en-US" sz="700">
              <a:solidFill>
                <a:srgbClr val="FF0000"/>
              </a:solidFill>
            </a:endParaRPr>
          </a:p>
          <a:p>
            <a:endParaRPr lang="en-US" sz="700">
              <a:solidFill>
                <a:srgbClr val="FF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77DCCA-52B5-4FD9-9493-0C0D6F0D8AAB}"/>
              </a:ext>
            </a:extLst>
          </p:cNvPr>
          <p:cNvSpPr/>
          <p:nvPr/>
        </p:nvSpPr>
        <p:spPr>
          <a:xfrm>
            <a:off x="832484" y="1286462"/>
            <a:ext cx="2005965" cy="180935"/>
          </a:xfrm>
          <a:prstGeom prst="rect">
            <a:avLst/>
          </a:prstGeom>
          <a:noFill/>
          <a:ln w="12700">
            <a:solidFill>
              <a:srgbClr val="044A9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924D51-8B92-4B5E-A75F-BDD5135B2091}"/>
              </a:ext>
            </a:extLst>
          </p:cNvPr>
          <p:cNvSpPr txBox="1"/>
          <p:nvPr/>
        </p:nvSpPr>
        <p:spPr>
          <a:xfrm>
            <a:off x="2820364" y="1217794"/>
            <a:ext cx="137467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1">
                <a:solidFill>
                  <a:srgbClr val="002060"/>
                </a:solidFill>
                <a:effectLst/>
                <a:latin typeface="Symbol" panose="05050102010706020507" pitchFamily="18" charset="2"/>
              </a:rPr>
              <a:t>b</a:t>
            </a:r>
            <a:r>
              <a:rPr lang="tr-TR" sz="700" b="0" i="1">
                <a:solidFill>
                  <a:srgbClr val="002060"/>
                </a:solidFill>
                <a:effectLst/>
                <a:latin typeface="Symbol" panose="05050102010706020507" pitchFamily="18" charset="2"/>
              </a:rPr>
              <a:t> = -</a:t>
            </a:r>
            <a:r>
              <a:rPr lang="tr-TR" sz="700" b="0">
                <a:solidFill>
                  <a:srgbClr val="002060"/>
                </a:solidFill>
                <a:effectLst/>
                <a:latin typeface="Symbol" panose="05050102010706020507" pitchFamily="18" charset="2"/>
              </a:rPr>
              <a:t>0</a:t>
            </a:r>
            <a:r>
              <a:rPr lang="en-US" sz="7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.2</a:t>
            </a:r>
            <a:r>
              <a:rPr lang="tr-TR" sz="70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4, %95 CI [-0.30, -0.17]</a:t>
            </a:r>
          </a:p>
          <a:p>
            <a:r>
              <a:rPr lang="en-US" sz="700" b="0" i="1">
                <a:solidFill>
                  <a:srgbClr val="002060"/>
                </a:solidFill>
                <a:effectLst/>
                <a:latin typeface="Symbol" panose="05050102010706020507" pitchFamily="18" charset="2"/>
              </a:rPr>
              <a:t>b</a:t>
            </a:r>
            <a:r>
              <a:rPr lang="tr-TR" sz="700" b="0" i="1">
                <a:solidFill>
                  <a:srgbClr val="002060"/>
                </a:solidFill>
                <a:effectLst/>
                <a:latin typeface="Symbol" panose="05050102010706020507" pitchFamily="18" charset="2"/>
              </a:rPr>
              <a:t> = -</a:t>
            </a:r>
            <a:r>
              <a:rPr lang="tr-TR" sz="700" b="0">
                <a:solidFill>
                  <a:srgbClr val="002060"/>
                </a:solidFill>
                <a:effectLst/>
                <a:latin typeface="Symbol" panose="05050102010706020507" pitchFamily="18" charset="2"/>
              </a:rPr>
              <a:t>0</a:t>
            </a:r>
            <a:r>
              <a:rPr lang="en-US" sz="7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.2</a:t>
            </a:r>
            <a:r>
              <a:rPr lang="tr-TR" sz="7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9</a:t>
            </a:r>
            <a:r>
              <a:rPr lang="tr-TR" sz="70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%95 CI [-0.37, -0.21]</a:t>
            </a:r>
          </a:p>
          <a:p>
            <a:endParaRPr lang="en-US" sz="700"/>
          </a:p>
        </p:txBody>
      </p:sp>
      <p:grpSp>
        <p:nvGrpSpPr>
          <p:cNvPr id="29" name="object 25">
            <a:extLst>
              <a:ext uri="{FF2B5EF4-FFF2-40B4-BE49-F238E27FC236}">
                <a16:creationId xmlns:a16="http://schemas.microsoft.com/office/drawing/2014/main" id="{D696D117-9A05-4654-AFDB-023B26CA645F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6FF61CB4-5E6B-4A43-B064-7EEDA77935B2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03D5049C-9AA6-42CA-8F12-1150212EAC9D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B4CAED58-BAB4-4D41-80EE-AC911600C92A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29">
            <a:extLst>
              <a:ext uri="{FF2B5EF4-FFF2-40B4-BE49-F238E27FC236}">
                <a16:creationId xmlns:a16="http://schemas.microsoft.com/office/drawing/2014/main" id="{2BAFC198-EE75-40C9-B6AE-5A353771283F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E95891DE-AA34-48F6-9BAF-2F7B6144F74A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A242884C-DF48-40DC-96B8-CEAB4C282004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7104ABC4-E94E-46A5-B636-84188DB08F5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20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3" grpId="0" animBg="1"/>
      <p:bldP spid="24" grpId="0"/>
      <p:bldP spid="27" grpId="0" animBg="1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5"/>
            <a:ext cx="23621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z="1400" spc="10">
                <a:solidFill>
                  <a:srgbClr val="FFFFFF"/>
                </a:solidFill>
                <a:latin typeface="LM Sans 12"/>
                <a:cs typeface="LM Sans 12"/>
              </a:rPr>
              <a:t>Sonuçlar (Zaman Serisi)</a:t>
            </a:r>
            <a:endParaRPr sz="1400">
              <a:latin typeface="LM Sans 12"/>
              <a:cs typeface="LM Sans 1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8092" y="3074233"/>
            <a:ext cx="3679558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800" spc="-5" dirty="0" err="1">
                <a:solidFill>
                  <a:srgbClr val="3333B2"/>
                </a:solidFill>
                <a:latin typeface="LM Sans 9"/>
                <a:cs typeface="LM Sans 9"/>
              </a:rPr>
              <a:t>Şekil</a:t>
            </a:r>
            <a:r>
              <a:rPr lang="en-US" sz="800" spc="-5" dirty="0">
                <a:solidFill>
                  <a:srgbClr val="3333B2"/>
                </a:solidFill>
                <a:latin typeface="LM Sans 9"/>
                <a:cs typeface="LM Sans 9"/>
              </a:rPr>
              <a:t> </a:t>
            </a:r>
            <a:r>
              <a:rPr lang="tr-TR" sz="800" spc="-5" dirty="0">
                <a:solidFill>
                  <a:srgbClr val="3333B2"/>
                </a:solidFill>
                <a:latin typeface="LM Sans 9"/>
                <a:cs typeface="LM Sans 9"/>
              </a:rPr>
              <a:t>8</a:t>
            </a:r>
            <a:r>
              <a:rPr lang="en-US" sz="800" spc="-5">
                <a:solidFill>
                  <a:srgbClr val="3333B2"/>
                </a:solidFill>
                <a:latin typeface="LM Sans 9"/>
                <a:cs typeface="LM Sans 9"/>
              </a:rPr>
              <a:t>: </a:t>
            </a:r>
            <a:r>
              <a:rPr lang="tr-TR" sz="800" spc="-15">
                <a:latin typeface="LM Sans 9"/>
                <a:cs typeface="LM Sans 9"/>
              </a:rPr>
              <a:t>İşaretlerin</a:t>
            </a:r>
            <a:r>
              <a:rPr lang="en-US" sz="800" spc="-15">
                <a:latin typeface="LM Sans 9"/>
                <a:cs typeface="LM Sans 9"/>
              </a:rPr>
              <a:t> </a:t>
            </a:r>
            <a:r>
              <a:rPr lang="en-US" sz="800" spc="-15" dirty="0">
                <a:latin typeface="LM Sans 9"/>
                <a:cs typeface="LM Sans 9"/>
              </a:rPr>
              <a:t>Zaman </a:t>
            </a:r>
            <a:r>
              <a:rPr lang="en-US" sz="800" spc="-15" dirty="0" err="1">
                <a:latin typeface="LM Sans 9"/>
                <a:cs typeface="LM Sans 9"/>
              </a:rPr>
              <a:t>İçinde</a:t>
            </a:r>
            <a:r>
              <a:rPr lang="en-US" sz="800" spc="-15" dirty="0">
                <a:latin typeface="LM Sans 9"/>
                <a:cs typeface="LM Sans 9"/>
              </a:rPr>
              <a:t> </a:t>
            </a:r>
            <a:r>
              <a:rPr lang="en-US" sz="800" spc="-15" dirty="0" err="1">
                <a:latin typeface="LM Sans 9"/>
                <a:cs typeface="LM Sans 9"/>
              </a:rPr>
              <a:t>Kümülatif</a:t>
            </a:r>
            <a:r>
              <a:rPr lang="en-US" sz="800" spc="-15" dirty="0">
                <a:latin typeface="LM Sans 9"/>
                <a:cs typeface="LM Sans 9"/>
              </a:rPr>
              <a:t> </a:t>
            </a:r>
            <a:r>
              <a:rPr lang="en-US" sz="800" spc="-15" dirty="0" err="1">
                <a:latin typeface="LM Sans 9"/>
                <a:cs typeface="LM Sans 9"/>
              </a:rPr>
              <a:t>Dağılımı</a:t>
            </a:r>
            <a:r>
              <a:rPr lang="tr-TR" sz="800" spc="-15" dirty="0">
                <a:latin typeface="LM Sans 9"/>
                <a:cs typeface="LM Sans 9"/>
              </a:rPr>
              <a:t>. Dikey sütunlar AYS göstermektedir. </a:t>
            </a:r>
            <a:endParaRPr sz="800" dirty="0">
              <a:latin typeface="LM Sans 9"/>
              <a:cs typeface="LM Sans 9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6" name="object 6"/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80B797B-2160-4F0A-91D1-CC84D01122D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92" y="372530"/>
            <a:ext cx="4054792" cy="2716320"/>
          </a:xfrm>
          <a:prstGeom prst="rect">
            <a:avLst/>
          </a:prstGeom>
        </p:spPr>
      </p:pic>
      <p:grpSp>
        <p:nvGrpSpPr>
          <p:cNvPr id="14" name="object 25">
            <a:extLst>
              <a:ext uri="{FF2B5EF4-FFF2-40B4-BE49-F238E27FC236}">
                <a16:creationId xmlns:a16="http://schemas.microsoft.com/office/drawing/2014/main" id="{7EDA75E7-D2CA-49A8-B7ED-23B3D567E451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15" name="object 26">
              <a:extLst>
                <a:ext uri="{FF2B5EF4-FFF2-40B4-BE49-F238E27FC236}">
                  <a16:creationId xmlns:a16="http://schemas.microsoft.com/office/drawing/2014/main" id="{F5933CDA-B06A-4D96-ABDF-119BB9A76EDB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7">
              <a:extLst>
                <a:ext uri="{FF2B5EF4-FFF2-40B4-BE49-F238E27FC236}">
                  <a16:creationId xmlns:a16="http://schemas.microsoft.com/office/drawing/2014/main" id="{BD9C5B4B-3C42-4904-A7F5-962D5BA7FBBA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8">
              <a:extLst>
                <a:ext uri="{FF2B5EF4-FFF2-40B4-BE49-F238E27FC236}">
                  <a16:creationId xmlns:a16="http://schemas.microsoft.com/office/drawing/2014/main" id="{B2763585-2FA5-49BC-8FE2-2E97B26F3FCA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29">
            <a:extLst>
              <a:ext uri="{FF2B5EF4-FFF2-40B4-BE49-F238E27FC236}">
                <a16:creationId xmlns:a16="http://schemas.microsoft.com/office/drawing/2014/main" id="{2762E440-548A-4F4D-A0E2-02804310BDB3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19" name="object 30">
            <a:extLst>
              <a:ext uri="{FF2B5EF4-FFF2-40B4-BE49-F238E27FC236}">
                <a16:creationId xmlns:a16="http://schemas.microsoft.com/office/drawing/2014/main" id="{4981BA07-5C12-4302-9E9A-3B54F1B22080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0" name="object 31">
            <a:extLst>
              <a:ext uri="{FF2B5EF4-FFF2-40B4-BE49-F238E27FC236}">
                <a16:creationId xmlns:a16="http://schemas.microsoft.com/office/drawing/2014/main" id="{AF05DE4D-C46B-4FAB-84FB-F19B44AA14EA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1" name="object 32">
            <a:extLst>
              <a:ext uri="{FF2B5EF4-FFF2-40B4-BE49-F238E27FC236}">
                <a16:creationId xmlns:a16="http://schemas.microsoft.com/office/drawing/2014/main" id="{FC040EA0-38AC-4BD9-A652-A308E294F45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21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11830D8-6EC5-469E-A872-14BE223292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8" y="887172"/>
            <a:ext cx="2486452" cy="20832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4282"/>
            <a:ext cx="112649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pc="10"/>
              <a:t>Sonuçlar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346938" y="490363"/>
            <a:ext cx="3848100" cy="4866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lang="tr-TR" sz="1000" spc="-25">
                <a:latin typeface="LM Sans 10"/>
                <a:cs typeface="LM Sans 10"/>
              </a:rPr>
              <a:t>Zaman serisi </a:t>
            </a:r>
            <a:r>
              <a:rPr lang="en-US" sz="1000" spc="-25">
                <a:latin typeface="LM Sans 10"/>
                <a:cs typeface="LM Sans 10"/>
              </a:rPr>
              <a:t>analizi için,</a:t>
            </a:r>
            <a:r>
              <a:rPr lang="tr-TR" sz="1000" spc="-25">
                <a:latin typeface="LM Sans 10"/>
                <a:cs typeface="LM Sans 10"/>
              </a:rPr>
              <a:t> R’da brms paketini [32] kullanarak</a:t>
            </a:r>
            <a:r>
              <a:rPr lang="en-US" sz="1000" spc="-25">
                <a:latin typeface="LM Sans 10"/>
                <a:cs typeface="LM Sans 10"/>
              </a:rPr>
              <a:t> ana etkiler</a:t>
            </a:r>
            <a:r>
              <a:rPr lang="tr-TR" sz="1000" spc="-25">
                <a:latin typeface="LM Sans 10"/>
                <a:cs typeface="LM Sans 10"/>
              </a:rPr>
              <a:t>in Edinim, Kategori Türü, ile Zorluk olduğu bir</a:t>
            </a:r>
            <a:r>
              <a:rPr lang="en-US" sz="1000" spc="-25">
                <a:latin typeface="LM Sans 10"/>
                <a:cs typeface="LM Sans 10"/>
              </a:rPr>
              <a:t> karma</a:t>
            </a:r>
            <a:r>
              <a:rPr lang="tr-TR" sz="1000" spc="-25">
                <a:latin typeface="LM Sans 10"/>
                <a:cs typeface="LM Sans 10"/>
              </a:rPr>
              <a:t> etkiler</a:t>
            </a:r>
            <a:r>
              <a:rPr lang="en-US" sz="1000" spc="-25">
                <a:latin typeface="LM Sans 10"/>
                <a:cs typeface="LM Sans 10"/>
              </a:rPr>
              <a:t> mode</a:t>
            </a:r>
            <a:r>
              <a:rPr lang="tr-TR" sz="1000" spc="-25">
                <a:latin typeface="LM Sans 10"/>
                <a:cs typeface="LM Sans 10"/>
              </a:rPr>
              <a:t>li çalıştırdık</a:t>
            </a:r>
            <a:r>
              <a:rPr lang="en-US" sz="1000" spc="-25">
                <a:latin typeface="LM Sans 10"/>
                <a:cs typeface="LM Sans 10"/>
              </a:rPr>
              <a:t>. 
</a:t>
            </a:r>
            <a:endParaRPr sz="1000">
              <a:latin typeface="LM Sans 10"/>
              <a:cs typeface="LM Sans 1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109" y="2988489"/>
            <a:ext cx="3373146" cy="22320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80"/>
              </a:spcBef>
            </a:pPr>
            <a:r>
              <a:rPr lang="en-US" sz="900" spc="-5">
                <a:solidFill>
                  <a:srgbClr val="3333B2"/>
                </a:solidFill>
                <a:latin typeface="LM Sans 9"/>
                <a:cs typeface="LM Sans 9"/>
              </a:rPr>
              <a:t>Şekil </a:t>
            </a:r>
            <a:r>
              <a:rPr lang="tr-TR" sz="900" spc="-5">
                <a:solidFill>
                  <a:srgbClr val="3333B2"/>
                </a:solidFill>
                <a:latin typeface="LM Sans 9"/>
                <a:cs typeface="LM Sans 9"/>
              </a:rPr>
              <a:t>9: </a:t>
            </a:r>
            <a:r>
              <a:rPr lang="tr-TR" sz="900" spc="-5">
                <a:latin typeface="LM Sans 9"/>
                <a:cs typeface="LM Sans 9"/>
              </a:rPr>
              <a:t>Regresyon analizi sonuçları (zaman serisi).</a:t>
            </a:r>
            <a:r>
              <a:rPr lang="en-US" sz="400" spc="-5">
                <a:solidFill>
                  <a:srgbClr val="3333B2"/>
                </a:solidFill>
                <a:latin typeface="LM Sans 8"/>
                <a:cs typeface="LM Sans 9"/>
              </a:rPr>
              <a:t>
</a:t>
            </a:r>
            <a:endParaRPr sz="900">
              <a:latin typeface="LM Sans 8"/>
              <a:cs typeface="LM Sans 9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9A72ED0F-9E33-469F-A90A-7E8641315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101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4D7008-FEFA-4123-8326-13A0A2DCA70E}"/>
              </a:ext>
            </a:extLst>
          </p:cNvPr>
          <p:cNvSpPr txBox="1"/>
          <p:nvPr/>
        </p:nvSpPr>
        <p:spPr>
          <a:xfrm>
            <a:off x="2762250" y="902102"/>
            <a:ext cx="23050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1">
                <a:solidFill>
                  <a:srgbClr val="00B050"/>
                </a:solidFill>
                <a:effectLst/>
                <a:latin typeface="Symbol" panose="05050102010706020507" pitchFamily="18" charset="2"/>
              </a:rPr>
              <a:t>b</a:t>
            </a:r>
            <a:r>
              <a:rPr lang="tr-TR" sz="900" b="0" i="1">
                <a:solidFill>
                  <a:srgbClr val="00B050"/>
                </a:solidFill>
                <a:effectLst/>
                <a:latin typeface="Symbol" panose="05050102010706020507" pitchFamily="18" charset="2"/>
              </a:rPr>
              <a:t> = </a:t>
            </a:r>
            <a:r>
              <a:rPr lang="tr-TR" sz="900" b="0">
                <a:solidFill>
                  <a:srgbClr val="00B050"/>
                </a:solidFill>
                <a:effectLst/>
                <a:latin typeface="Symbol" panose="05050102010706020507" pitchFamily="18" charset="2"/>
              </a:rPr>
              <a:t>0</a:t>
            </a:r>
            <a:r>
              <a:rPr lang="en-US" sz="90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.2</a:t>
            </a:r>
            <a:r>
              <a:rPr lang="tr-TR" sz="90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tr-TR" sz="90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%95 CI [0.18, 0.30]</a:t>
            </a:r>
            <a:endParaRPr lang="en-US" sz="900">
              <a:solidFill>
                <a:srgbClr val="00B05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70E2BE-2BC4-4899-80EB-7B3D2264A7A1}"/>
              </a:ext>
            </a:extLst>
          </p:cNvPr>
          <p:cNvSpPr/>
          <p:nvPr/>
        </p:nvSpPr>
        <p:spPr>
          <a:xfrm>
            <a:off x="649984" y="913596"/>
            <a:ext cx="2131316" cy="192123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77DCCA-52B5-4FD9-9493-0C0D6F0D8AAB}"/>
              </a:ext>
            </a:extLst>
          </p:cNvPr>
          <p:cNvSpPr/>
          <p:nvPr/>
        </p:nvSpPr>
        <p:spPr>
          <a:xfrm>
            <a:off x="476250" y="1905177"/>
            <a:ext cx="2305050" cy="815798"/>
          </a:xfrm>
          <a:prstGeom prst="rect">
            <a:avLst/>
          </a:prstGeom>
          <a:noFill/>
          <a:ln w="12700">
            <a:solidFill>
              <a:srgbClr val="044A9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924D51-8B92-4B5E-A75F-BDD5135B2091}"/>
              </a:ext>
            </a:extLst>
          </p:cNvPr>
          <p:cNvSpPr txBox="1"/>
          <p:nvPr/>
        </p:nvSpPr>
        <p:spPr>
          <a:xfrm>
            <a:off x="2781300" y="2231690"/>
            <a:ext cx="13746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900">
                <a:solidFill>
                  <a:srgbClr val="044A90"/>
                </a:solidFill>
              </a:rPr>
              <a:t>Etkileşim yok </a:t>
            </a:r>
            <a:r>
              <a:rPr lang="en-US" sz="900" b="0" i="1">
                <a:solidFill>
                  <a:srgbClr val="044A90"/>
                </a:solidFill>
                <a:effectLst/>
                <a:latin typeface="Symbol" panose="05050102010706020507" pitchFamily="18" charset="2"/>
              </a:rPr>
              <a:t>b</a:t>
            </a:r>
            <a:r>
              <a:rPr lang="tr-TR" sz="900" b="0" i="1">
                <a:solidFill>
                  <a:srgbClr val="044A90"/>
                </a:solidFill>
                <a:effectLst/>
                <a:latin typeface="Symbol" panose="05050102010706020507" pitchFamily="18" charset="2"/>
              </a:rPr>
              <a:t> </a:t>
            </a:r>
            <a:r>
              <a:rPr lang="tr-TR" sz="900">
                <a:solidFill>
                  <a:srgbClr val="044A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 0 </a:t>
            </a:r>
            <a:endParaRPr lang="en-US" sz="900">
              <a:solidFill>
                <a:srgbClr val="044A90"/>
              </a:solidFill>
            </a:endParaRPr>
          </a:p>
        </p:txBody>
      </p:sp>
      <p:grpSp>
        <p:nvGrpSpPr>
          <p:cNvPr id="29" name="object 25">
            <a:extLst>
              <a:ext uri="{FF2B5EF4-FFF2-40B4-BE49-F238E27FC236}">
                <a16:creationId xmlns:a16="http://schemas.microsoft.com/office/drawing/2014/main" id="{FE675158-1AAB-495F-AED7-FC5342B27BB1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C81BFA74-09E1-4A21-920D-510235EA3AD3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074E9382-5E36-4A30-82A7-2307ED75C94C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2B3ED22E-EA1D-4520-956E-F75C6D4B141E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29">
            <a:extLst>
              <a:ext uri="{FF2B5EF4-FFF2-40B4-BE49-F238E27FC236}">
                <a16:creationId xmlns:a16="http://schemas.microsoft.com/office/drawing/2014/main" id="{BCF8D2A4-D91D-4187-8F95-43CF65CE981F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1E4624D1-BB9A-44D1-A9AC-0F9CEE4729A9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ABD89426-3C6E-4D16-90B4-AE0CEE8B35C3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007A6FA2-60FB-46C1-AB10-58CBFF6464F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22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77323015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27" grpId="0" animBg="1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9215"/>
            <a:ext cx="79438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pc="10"/>
              <a:t>Tartışma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309194" y="479247"/>
            <a:ext cx="3967479" cy="2627642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50800" algn="just">
              <a:lnSpc>
                <a:spcPct val="100000"/>
              </a:lnSpc>
              <a:spcBef>
                <a:spcPts val="650"/>
              </a:spcBef>
            </a:pPr>
            <a:r>
              <a:rPr lang="tr-TR" sz="1200" i="1" spc="-5" dirty="0">
                <a:solidFill>
                  <a:srgbClr val="044A90"/>
                </a:solidFill>
                <a:latin typeface="LM Sans 12"/>
                <a:cs typeface="LM Sans 12"/>
              </a:rPr>
              <a:t>Çalışmanın ana bulguları</a:t>
            </a:r>
            <a:r>
              <a:rPr sz="1200" i="1" spc="-5" dirty="0">
                <a:solidFill>
                  <a:srgbClr val="044A90"/>
                </a:solidFill>
                <a:latin typeface="LM Sans 12"/>
                <a:cs typeface="LM Sans 12"/>
              </a:rPr>
              <a:t>:</a:t>
            </a:r>
            <a:endParaRPr sz="1200" dirty="0">
              <a:latin typeface="LM Sans 12"/>
              <a:cs typeface="LM Sans 12"/>
            </a:endParaRPr>
          </a:p>
          <a:p>
            <a:pPr marL="303530" marR="96520" indent="-181610">
              <a:lnSpc>
                <a:spcPts val="1390"/>
              </a:lnSpc>
              <a:spcBef>
                <a:spcPts val="640"/>
              </a:spcBef>
              <a:buClr>
                <a:srgbClr val="044A90"/>
              </a:buClr>
              <a:buFont typeface="Arial"/>
              <a:buChar char="►"/>
              <a:tabLst>
                <a:tab pos="304165" algn="l"/>
              </a:tabLst>
            </a:pPr>
            <a:r>
              <a:rPr lang="en-US" sz="1200" spc="-10" dirty="0" err="1">
                <a:latin typeface="LM Sans 12"/>
                <a:cs typeface="LM Sans 12"/>
              </a:rPr>
              <a:t>Katılımcılar</a:t>
            </a:r>
            <a:r>
              <a:rPr lang="en-US" sz="1200" spc="-10" dirty="0">
                <a:latin typeface="LM Sans 12"/>
                <a:cs typeface="LM Sans 12"/>
              </a:rPr>
              <a:t> </a:t>
            </a:r>
            <a:r>
              <a:rPr lang="tr-TR" sz="1200" spc="-10" dirty="0" err="1">
                <a:latin typeface="LM Sans 12"/>
                <a:cs typeface="LM Sans 12"/>
              </a:rPr>
              <a:t>sesbilimsel</a:t>
            </a:r>
            <a:r>
              <a:rPr lang="tr-TR" sz="1200" spc="-10" dirty="0">
                <a:latin typeface="LM Sans 12"/>
                <a:cs typeface="LM Sans 12"/>
              </a:rPr>
              <a:t> kategorilere kıyasla </a:t>
            </a:r>
            <a:r>
              <a:rPr lang="en-US" sz="1200" spc="-10" dirty="0" err="1">
                <a:latin typeface="LM Sans 12"/>
                <a:cs typeface="LM Sans 12"/>
              </a:rPr>
              <a:t>anlam</a:t>
            </a:r>
            <a:r>
              <a:rPr lang="tr-TR" sz="1200" spc="-10" dirty="0">
                <a:latin typeface="LM Sans 12"/>
                <a:cs typeface="LM Sans 12"/>
              </a:rPr>
              <a:t>bilimsel kategorilerde</a:t>
            </a:r>
            <a:r>
              <a:rPr lang="en-US" sz="1200" spc="-10" dirty="0">
                <a:latin typeface="LM Sans 12"/>
                <a:cs typeface="LM Sans 12"/>
              </a:rPr>
              <a:t> </a:t>
            </a:r>
            <a:r>
              <a:rPr lang="en-US" sz="1200" spc="-10" dirty="0" err="1">
                <a:latin typeface="LM Sans 12"/>
                <a:cs typeface="LM Sans 12"/>
              </a:rPr>
              <a:t>daha</a:t>
            </a:r>
            <a:r>
              <a:rPr lang="tr-TR" sz="1200" spc="-10" dirty="0">
                <a:latin typeface="LM Sans 12"/>
                <a:cs typeface="LM Sans 12"/>
              </a:rPr>
              <a:t> fazla</a:t>
            </a:r>
            <a:r>
              <a:rPr lang="en-US" sz="1200" spc="-10" dirty="0">
                <a:latin typeface="LM Sans 12"/>
                <a:cs typeface="LM Sans 12"/>
              </a:rPr>
              <a:t> </a:t>
            </a:r>
            <a:r>
              <a:rPr lang="tr-TR" sz="1200" spc="-10" dirty="0">
                <a:latin typeface="LM Sans 12"/>
                <a:cs typeface="LM Sans 12"/>
              </a:rPr>
              <a:t>kelime üretti.</a:t>
            </a:r>
            <a:r>
              <a:rPr lang="en-US" sz="1200" spc="-10" dirty="0">
                <a:latin typeface="LM Sans 12"/>
                <a:cs typeface="LM Sans 12"/>
              </a:rPr>
              <a:t>
</a:t>
            </a:r>
            <a:r>
              <a:rPr lang="tr-TR" sz="1200" spc="-10" dirty="0">
                <a:latin typeface="LM Sans 12"/>
                <a:cs typeface="LM Sans 12"/>
              </a:rPr>
              <a:t>İşaret dilini erken edinen </a:t>
            </a:r>
            <a:r>
              <a:rPr lang="en-US" sz="1200" spc="-10" dirty="0" err="1">
                <a:latin typeface="LM Sans 12"/>
                <a:cs typeface="LM Sans 12"/>
              </a:rPr>
              <a:t>katılımcılar</a:t>
            </a:r>
            <a:r>
              <a:rPr lang="tr-TR" sz="1200" spc="-10" dirty="0">
                <a:latin typeface="LM Sans 12"/>
                <a:cs typeface="LM Sans 12"/>
              </a:rPr>
              <a:t> sözel akıcılık testinde</a:t>
            </a:r>
            <a:r>
              <a:rPr lang="en-US" sz="1200" spc="-10" dirty="0">
                <a:latin typeface="LM Sans 12"/>
                <a:cs typeface="LM Sans 12"/>
              </a:rPr>
              <a:t> </a:t>
            </a:r>
            <a:r>
              <a:rPr lang="en-US" sz="1200" spc="-10" dirty="0" err="1">
                <a:latin typeface="LM Sans 12"/>
                <a:cs typeface="LM Sans 12"/>
              </a:rPr>
              <a:t>daha</a:t>
            </a:r>
            <a:r>
              <a:rPr lang="en-US" sz="1200" spc="-10" dirty="0">
                <a:latin typeface="LM Sans 12"/>
                <a:cs typeface="LM Sans 12"/>
              </a:rPr>
              <a:t> </a:t>
            </a:r>
            <a:r>
              <a:rPr lang="tr-TR" sz="1200" spc="-10" dirty="0">
                <a:latin typeface="LM Sans 12"/>
                <a:cs typeface="LM Sans 12"/>
              </a:rPr>
              <a:t>fazla doğru yanıt verdi</a:t>
            </a:r>
            <a:r>
              <a:rPr lang="en-US" sz="1200" spc="-10" dirty="0">
                <a:latin typeface="LM Sans 12"/>
                <a:cs typeface="LM Sans 12"/>
              </a:rPr>
              <a:t>.
</a:t>
            </a:r>
            <a:r>
              <a:rPr lang="en-US" sz="1200" spc="-10" dirty="0" err="1">
                <a:latin typeface="LM Sans 12"/>
                <a:cs typeface="LM Sans 12"/>
              </a:rPr>
              <a:t>Görev</a:t>
            </a:r>
            <a:r>
              <a:rPr lang="en-US" sz="1200" spc="-10" dirty="0">
                <a:latin typeface="LM Sans 12"/>
                <a:cs typeface="LM Sans 12"/>
              </a:rPr>
              <a:t> </a:t>
            </a:r>
            <a:r>
              <a:rPr lang="en-US" sz="1200" spc="-10" dirty="0" err="1">
                <a:latin typeface="LM Sans 12"/>
                <a:cs typeface="LM Sans 12"/>
              </a:rPr>
              <a:t>kategorileri</a:t>
            </a:r>
            <a:r>
              <a:rPr lang="en-US" sz="1200" spc="-10" dirty="0">
                <a:latin typeface="LM Sans 12"/>
                <a:cs typeface="LM Sans 12"/>
              </a:rPr>
              <a:t> ve </a:t>
            </a:r>
            <a:r>
              <a:rPr lang="en-US" sz="1200" spc="-10" dirty="0" err="1">
                <a:latin typeface="LM Sans 12"/>
                <a:cs typeface="LM Sans 12"/>
              </a:rPr>
              <a:t>edinme</a:t>
            </a:r>
            <a:r>
              <a:rPr lang="en-US" sz="1200" spc="-10" dirty="0">
                <a:latin typeface="LM Sans 12"/>
                <a:cs typeface="LM Sans 12"/>
              </a:rPr>
              <a:t> </a:t>
            </a:r>
            <a:r>
              <a:rPr lang="en-US" sz="1200" spc="-10" dirty="0" err="1">
                <a:latin typeface="LM Sans 12"/>
                <a:cs typeface="LM Sans 12"/>
              </a:rPr>
              <a:t>grupları</a:t>
            </a:r>
            <a:r>
              <a:rPr lang="en-US" sz="1200" spc="-10" dirty="0">
                <a:latin typeface="LM Sans 12"/>
                <a:cs typeface="LM Sans 12"/>
              </a:rPr>
              <a:t> </a:t>
            </a:r>
            <a:r>
              <a:rPr lang="en-US" sz="1200" spc="-10" dirty="0" err="1">
                <a:latin typeface="LM Sans 12"/>
                <a:cs typeface="LM Sans 12"/>
              </a:rPr>
              <a:t>arasında</a:t>
            </a:r>
            <a:r>
              <a:rPr lang="en-US" sz="1200" spc="-10" dirty="0">
                <a:latin typeface="LM Sans 12"/>
                <a:cs typeface="LM Sans 12"/>
              </a:rPr>
              <a:t> </a:t>
            </a:r>
            <a:r>
              <a:rPr lang="en-US" sz="1200" spc="-10" dirty="0" err="1">
                <a:latin typeface="LM Sans 12"/>
                <a:cs typeface="LM Sans 12"/>
              </a:rPr>
              <a:t>zorluk</a:t>
            </a:r>
            <a:r>
              <a:rPr lang="en-US" sz="1200" spc="-10" dirty="0">
                <a:latin typeface="LM Sans 12"/>
                <a:cs typeface="LM Sans 12"/>
              </a:rPr>
              <a:t> </a:t>
            </a:r>
            <a:r>
              <a:rPr lang="en-US" sz="1200" spc="-10" dirty="0" err="1">
                <a:latin typeface="LM Sans 12"/>
                <a:cs typeface="LM Sans 12"/>
              </a:rPr>
              <a:t>ayarları</a:t>
            </a:r>
            <a:r>
              <a:rPr lang="en-US" sz="1200" spc="-10" dirty="0">
                <a:latin typeface="LM Sans 12"/>
                <a:cs typeface="LM Sans 12"/>
              </a:rPr>
              <a:t> </a:t>
            </a:r>
            <a:r>
              <a:rPr lang="en-US" sz="1200" spc="-10" dirty="0" err="1">
                <a:latin typeface="LM Sans 12"/>
                <a:cs typeface="LM Sans 12"/>
              </a:rPr>
              <a:t>tutarlıydı</a:t>
            </a:r>
            <a:r>
              <a:rPr lang="en-US" sz="1200" spc="-10" dirty="0">
                <a:latin typeface="LM Sans 12"/>
                <a:cs typeface="LM Sans 12"/>
              </a:rPr>
              <a:t>.</a:t>
            </a:r>
            <a:r>
              <a:rPr lang="tr-TR" sz="1200" spc="-10" dirty="0">
                <a:latin typeface="LM Sans 12"/>
                <a:cs typeface="LM Sans 12"/>
              </a:rPr>
              <a:t> Zorluk arttıkça </a:t>
            </a:r>
            <a:r>
              <a:rPr lang="tr-TR" sz="1200" spc="-10">
                <a:latin typeface="LM Sans 12"/>
                <a:cs typeface="LM Sans 12"/>
              </a:rPr>
              <a:t>üretilen işaret </a:t>
            </a:r>
            <a:r>
              <a:rPr lang="tr-TR" sz="1200" spc="-10" dirty="0">
                <a:latin typeface="LM Sans 12"/>
                <a:cs typeface="LM Sans 12"/>
              </a:rPr>
              <a:t>sayısı azaldı.</a:t>
            </a:r>
            <a:r>
              <a:rPr lang="en-US" sz="1200" spc="-10" dirty="0">
                <a:latin typeface="LM Sans 12"/>
                <a:cs typeface="LM Sans 12"/>
              </a:rPr>
              <a:t>
Zaman </a:t>
            </a:r>
            <a:r>
              <a:rPr lang="en-US" sz="1200" spc="-10" dirty="0" err="1">
                <a:latin typeface="LM Sans 12"/>
                <a:cs typeface="LM Sans 12"/>
              </a:rPr>
              <a:t>aralıkları</a:t>
            </a:r>
            <a:r>
              <a:rPr lang="tr-TR" sz="1200" spc="-10" err="1">
                <a:latin typeface="LM Sans 12"/>
                <a:cs typeface="LM Sans 12"/>
              </a:rPr>
              <a:t>nın</a:t>
            </a:r>
            <a:r>
              <a:rPr lang="tr-TR" sz="1200" spc="-10">
                <a:latin typeface="LM Sans 12"/>
                <a:cs typeface="LM Sans 12"/>
              </a:rPr>
              <a:t> dil </a:t>
            </a:r>
            <a:r>
              <a:rPr lang="tr-TR" sz="1200" spc="-10" dirty="0">
                <a:latin typeface="LM Sans 12"/>
                <a:cs typeface="LM Sans 12"/>
              </a:rPr>
              <a:t>edinme yaşıyla </a:t>
            </a:r>
            <a:r>
              <a:rPr lang="en-US" sz="1200" spc="-10" dirty="0" err="1">
                <a:latin typeface="LM Sans 12"/>
                <a:cs typeface="LM Sans 12"/>
              </a:rPr>
              <a:t>etkileşimi</a:t>
            </a:r>
            <a:r>
              <a:rPr lang="en-US" sz="1200" spc="-10" dirty="0">
                <a:latin typeface="LM Sans 12"/>
                <a:cs typeface="LM Sans 12"/>
              </a:rPr>
              <a:t> </a:t>
            </a:r>
            <a:r>
              <a:rPr lang="en-US" sz="1200" spc="-10" dirty="0" err="1">
                <a:latin typeface="LM Sans 12"/>
                <a:cs typeface="LM Sans 12"/>
              </a:rPr>
              <a:t>yoktu</a:t>
            </a:r>
            <a:r>
              <a:rPr lang="en-US" sz="1200" spc="-10" dirty="0">
                <a:latin typeface="LM Sans 12"/>
                <a:cs typeface="LM Sans 12"/>
              </a:rPr>
              <a:t>.</a:t>
            </a:r>
            <a:endParaRPr lang="tr-TR" sz="1200" spc="-10" dirty="0">
              <a:latin typeface="LM Sans 12"/>
              <a:cs typeface="LM Sans 12"/>
            </a:endParaRPr>
          </a:p>
          <a:p>
            <a:pPr marL="121920" marR="96520">
              <a:lnSpc>
                <a:spcPts val="1390"/>
              </a:lnSpc>
              <a:spcBef>
                <a:spcPts val="640"/>
              </a:spcBef>
              <a:buClr>
                <a:srgbClr val="044A90"/>
              </a:buClr>
              <a:tabLst>
                <a:tab pos="304165" algn="l"/>
              </a:tabLst>
            </a:pPr>
            <a:r>
              <a:rPr lang="en-US" sz="1200" spc="-25" dirty="0">
                <a:latin typeface="LM Sans 12"/>
                <a:cs typeface="LM Sans 12"/>
              </a:rPr>
              <a:t>Bu</a:t>
            </a:r>
            <a:r>
              <a:rPr lang="tr-TR" sz="1200" spc="-25" dirty="0">
                <a:latin typeface="LM Sans 12"/>
                <a:cs typeface="LM Sans 12"/>
              </a:rPr>
              <a:t> bulguları</a:t>
            </a:r>
            <a:r>
              <a:rPr lang="en-US" sz="1200" spc="-25" dirty="0">
                <a:latin typeface="LM Sans 12"/>
                <a:cs typeface="LM Sans 12"/>
              </a:rPr>
              <a:t> </a:t>
            </a:r>
            <a:r>
              <a:rPr lang="en-US" sz="1200" spc="-25" dirty="0" err="1">
                <a:latin typeface="LM Sans 12"/>
                <a:cs typeface="LM Sans 12"/>
              </a:rPr>
              <a:t>kelime</a:t>
            </a:r>
            <a:r>
              <a:rPr lang="en-US" sz="1200" spc="-25" dirty="0">
                <a:latin typeface="LM Sans 12"/>
                <a:cs typeface="LM Sans 12"/>
              </a:rPr>
              <a:t> </a:t>
            </a:r>
            <a:r>
              <a:rPr lang="en-US" sz="1200" spc="-25" err="1">
                <a:latin typeface="LM Sans 12"/>
                <a:cs typeface="LM Sans 12"/>
              </a:rPr>
              <a:t>envanterine</a:t>
            </a:r>
            <a:r>
              <a:rPr lang="en-US" sz="1200" spc="-25">
                <a:latin typeface="LM Sans 12"/>
                <a:cs typeface="LM Sans 12"/>
              </a:rPr>
              <a:t> erişim</a:t>
            </a:r>
            <a:r>
              <a:rPr lang="tr-TR" sz="1200" spc="-25">
                <a:latin typeface="LM Sans 12"/>
                <a:cs typeface="LM Sans 12"/>
              </a:rPr>
              <a:t> (</a:t>
            </a:r>
            <a:r>
              <a:rPr lang="en-US" sz="1200" spc="-25">
                <a:latin typeface="LM Sans 12"/>
                <a:cs typeface="LM Sans 12"/>
              </a:rPr>
              <a:t>katılımcıların </a:t>
            </a:r>
            <a:r>
              <a:rPr lang="en-US" sz="1200" spc="-25" err="1">
                <a:latin typeface="LM Sans 12"/>
                <a:cs typeface="LM Sans 12"/>
              </a:rPr>
              <a:t>güncelleme</a:t>
            </a:r>
            <a:r>
              <a:rPr lang="en-US" sz="1200" spc="-25">
                <a:latin typeface="LM Sans 12"/>
                <a:cs typeface="LM Sans 12"/>
              </a:rPr>
              <a:t> yeteneği</a:t>
            </a:r>
            <a:r>
              <a:rPr lang="tr-TR" sz="1200" spc="-25">
                <a:latin typeface="LM Sans 12"/>
                <a:cs typeface="LM Sans 12"/>
              </a:rPr>
              <a:t>)</a:t>
            </a:r>
            <a:r>
              <a:rPr lang="en-US" sz="1200" spc="-25">
                <a:latin typeface="LM Sans 12"/>
                <a:cs typeface="LM Sans 12"/>
              </a:rPr>
              <a:t> </a:t>
            </a:r>
            <a:r>
              <a:rPr lang="en-US" sz="1200" spc="-25" err="1">
                <a:latin typeface="LM Sans 12"/>
                <a:cs typeface="LM Sans 12"/>
              </a:rPr>
              <a:t>açısından</a:t>
            </a:r>
            <a:r>
              <a:rPr lang="en-US" sz="1200" spc="-25">
                <a:latin typeface="LM Sans 12"/>
                <a:cs typeface="LM Sans 12"/>
              </a:rPr>
              <a:t> </a:t>
            </a:r>
            <a:r>
              <a:rPr lang="tr-TR" sz="1200" spc="-25">
                <a:latin typeface="LM Sans 12"/>
                <a:cs typeface="LM Sans 12"/>
              </a:rPr>
              <a:t>edinim </a:t>
            </a:r>
            <a:r>
              <a:rPr lang="en-US" sz="1200" spc="-25">
                <a:latin typeface="LM Sans 12"/>
                <a:cs typeface="LM Sans 12"/>
              </a:rPr>
              <a:t>grupları </a:t>
            </a:r>
            <a:r>
              <a:rPr lang="en-US" sz="1200" spc="-25" dirty="0" err="1">
                <a:latin typeface="LM Sans 12"/>
                <a:cs typeface="LM Sans 12"/>
              </a:rPr>
              <a:t>arasında</a:t>
            </a:r>
            <a:r>
              <a:rPr lang="en-US" sz="1200" spc="-25" dirty="0">
                <a:latin typeface="LM Sans 12"/>
                <a:cs typeface="LM Sans 12"/>
              </a:rPr>
              <a:t> </a:t>
            </a:r>
            <a:r>
              <a:rPr lang="en-US" sz="1200" spc="-25" dirty="0" err="1">
                <a:latin typeface="LM Sans 12"/>
                <a:cs typeface="LM Sans 12"/>
              </a:rPr>
              <a:t>bir</a:t>
            </a:r>
            <a:r>
              <a:rPr lang="en-US" sz="1200" spc="-25" dirty="0">
                <a:latin typeface="LM Sans 12"/>
                <a:cs typeface="LM Sans 12"/>
              </a:rPr>
              <a:t> </a:t>
            </a:r>
            <a:r>
              <a:rPr lang="en-US" sz="1200" spc="-25" dirty="0" err="1">
                <a:latin typeface="LM Sans 12"/>
                <a:cs typeface="LM Sans 12"/>
              </a:rPr>
              <a:t>fark</a:t>
            </a:r>
            <a:r>
              <a:rPr lang="en-US" sz="1200" spc="-25" dirty="0">
                <a:latin typeface="LM Sans 12"/>
                <a:cs typeface="LM Sans 12"/>
              </a:rPr>
              <a:t> </a:t>
            </a:r>
            <a:r>
              <a:rPr lang="en-US" sz="1200" spc="-25" dirty="0" err="1">
                <a:latin typeface="LM Sans 12"/>
                <a:cs typeface="LM Sans 12"/>
              </a:rPr>
              <a:t>olmadığı</a:t>
            </a:r>
            <a:r>
              <a:rPr lang="en-US" sz="1200" spc="-25" dirty="0">
                <a:latin typeface="LM Sans 12"/>
                <a:cs typeface="LM Sans 12"/>
              </a:rPr>
              <a:t> </a:t>
            </a:r>
            <a:r>
              <a:rPr lang="en-US" sz="1200" spc="-25" dirty="0" err="1">
                <a:latin typeface="LM Sans 12"/>
                <a:cs typeface="LM Sans 12"/>
              </a:rPr>
              <a:t>şeklinde</a:t>
            </a:r>
            <a:r>
              <a:rPr lang="en-US" sz="1200" spc="-25" dirty="0">
                <a:latin typeface="LM Sans 12"/>
                <a:cs typeface="LM Sans 12"/>
              </a:rPr>
              <a:t> </a:t>
            </a:r>
            <a:r>
              <a:rPr lang="en-US" sz="1200" spc="-25" dirty="0" err="1">
                <a:latin typeface="LM Sans 12"/>
                <a:cs typeface="LM Sans 12"/>
              </a:rPr>
              <a:t>yorumluyoruz</a:t>
            </a:r>
            <a:r>
              <a:rPr lang="en-US" sz="1200" spc="-25" dirty="0">
                <a:latin typeface="LM Sans 12"/>
                <a:cs typeface="LM Sans 12"/>
              </a:rPr>
              <a:t>.</a:t>
            </a:r>
            <a:endParaRPr sz="1200" dirty="0">
              <a:latin typeface="LM Sans 12"/>
              <a:cs typeface="LM Sans 12"/>
            </a:endParaRPr>
          </a:p>
        </p:txBody>
      </p:sp>
      <p:grpSp>
        <p:nvGrpSpPr>
          <p:cNvPr id="12" name="object 25">
            <a:extLst>
              <a:ext uri="{FF2B5EF4-FFF2-40B4-BE49-F238E27FC236}">
                <a16:creationId xmlns:a16="http://schemas.microsoft.com/office/drawing/2014/main" id="{7E281ACE-360B-455D-B051-0B9FFBD6CB3A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13" name="object 26">
              <a:extLst>
                <a:ext uri="{FF2B5EF4-FFF2-40B4-BE49-F238E27FC236}">
                  <a16:creationId xmlns:a16="http://schemas.microsoft.com/office/drawing/2014/main" id="{AA186229-5605-4297-9C47-F51939AB409F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7">
              <a:extLst>
                <a:ext uri="{FF2B5EF4-FFF2-40B4-BE49-F238E27FC236}">
                  <a16:creationId xmlns:a16="http://schemas.microsoft.com/office/drawing/2014/main" id="{B7AFDF0D-61C8-4DBB-A4E3-841CD622CF5F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8">
              <a:extLst>
                <a:ext uri="{FF2B5EF4-FFF2-40B4-BE49-F238E27FC236}">
                  <a16:creationId xmlns:a16="http://schemas.microsoft.com/office/drawing/2014/main" id="{BD191977-F5BB-44E2-8C6E-A56765E2F423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29">
            <a:extLst>
              <a:ext uri="{FF2B5EF4-FFF2-40B4-BE49-F238E27FC236}">
                <a16:creationId xmlns:a16="http://schemas.microsoft.com/office/drawing/2014/main" id="{DC931588-C760-48F7-9931-70622463DF05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17" name="object 30">
            <a:extLst>
              <a:ext uri="{FF2B5EF4-FFF2-40B4-BE49-F238E27FC236}">
                <a16:creationId xmlns:a16="http://schemas.microsoft.com/office/drawing/2014/main" id="{4668AB80-381F-41EF-81B0-C175ACB853A9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18" name="object 31">
            <a:extLst>
              <a:ext uri="{FF2B5EF4-FFF2-40B4-BE49-F238E27FC236}">
                <a16:creationId xmlns:a16="http://schemas.microsoft.com/office/drawing/2014/main" id="{E17A7713-C6B2-4657-A70C-C8925004CCF1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19" name="object 32">
            <a:extLst>
              <a:ext uri="{FF2B5EF4-FFF2-40B4-BE49-F238E27FC236}">
                <a16:creationId xmlns:a16="http://schemas.microsoft.com/office/drawing/2014/main" id="{C85A8C10-CCAC-4ECF-B957-FE98D8042D6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23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4282"/>
            <a:ext cx="136715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pc="10"/>
              <a:t>Tartışma</a:t>
            </a:r>
            <a:endParaRPr spc="10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ED85F9C9-8A8B-4D6F-91EB-CC6C3B6693CA}"/>
              </a:ext>
            </a:extLst>
          </p:cNvPr>
          <p:cNvSpPr txBox="1"/>
          <p:nvPr/>
        </p:nvSpPr>
        <p:spPr>
          <a:xfrm>
            <a:off x="320102" y="845989"/>
            <a:ext cx="3967479" cy="174022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50800" algn="just">
              <a:lnSpc>
                <a:spcPct val="100000"/>
              </a:lnSpc>
              <a:spcBef>
                <a:spcPts val="650"/>
              </a:spcBef>
            </a:pPr>
            <a:r>
              <a:rPr lang="tr-T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TİD’i ana dili olarak ve geç edinmiş olan sağır yetişkin katılımcıların </a:t>
            </a:r>
            <a:r>
              <a:rPr lang="tr-TR" sz="1200" dirty="0">
                <a:solidFill>
                  <a:srgbClr val="044A9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işaret dağarcığının </a:t>
            </a:r>
            <a:r>
              <a:rPr lang="tr-T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ilk grubun lehine göre farklılık gösterdiği </a:t>
            </a:r>
            <a:r>
              <a:rPr lang="tr-TR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sonucuna ulaşılabilir. </a:t>
            </a:r>
            <a:endParaRPr lang="tr-T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0800" algn="ctr">
              <a:lnSpc>
                <a:spcPct val="100000"/>
              </a:lnSpc>
              <a:spcBef>
                <a:spcPts val="650"/>
              </a:spcBef>
            </a:pPr>
            <a:r>
              <a:rPr lang="tr-TR" sz="1200" u="sng" dirty="0">
                <a:solidFill>
                  <a:srgbClr val="044A9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Fakat:</a:t>
            </a:r>
          </a:p>
          <a:p>
            <a:pPr marL="50800" algn="just">
              <a:lnSpc>
                <a:spcPct val="100000"/>
              </a:lnSpc>
              <a:spcBef>
                <a:spcPts val="650"/>
              </a:spcBef>
            </a:pPr>
            <a:r>
              <a:rPr lang="tr-T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AYS değerleri ve zaman serisi model sonuçları yürütücü işlevlerin kullanımı ile dağarcık erişimi hızında fark olmadığını ve iki grubun cevaplarında süre ilerledikçe benzer seviyelerde azalma olduğunu göstermiştir. </a:t>
            </a:r>
            <a:endParaRPr lang="en-US" sz="1200" dirty="0"/>
          </a:p>
        </p:txBody>
      </p:sp>
      <p:grpSp>
        <p:nvGrpSpPr>
          <p:cNvPr id="15" name="object 25">
            <a:extLst>
              <a:ext uri="{FF2B5EF4-FFF2-40B4-BE49-F238E27FC236}">
                <a16:creationId xmlns:a16="http://schemas.microsoft.com/office/drawing/2014/main" id="{37051CC1-E2F1-4141-B621-1D134B663FF2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16" name="object 26">
              <a:extLst>
                <a:ext uri="{FF2B5EF4-FFF2-40B4-BE49-F238E27FC236}">
                  <a16:creationId xmlns:a16="http://schemas.microsoft.com/office/drawing/2014/main" id="{5AC02BBF-4774-4FEE-BE3C-14759A4D6FA0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7">
              <a:extLst>
                <a:ext uri="{FF2B5EF4-FFF2-40B4-BE49-F238E27FC236}">
                  <a16:creationId xmlns:a16="http://schemas.microsoft.com/office/drawing/2014/main" id="{DD6BDF36-772E-439D-BE2B-CB6812047C38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8">
              <a:extLst>
                <a:ext uri="{FF2B5EF4-FFF2-40B4-BE49-F238E27FC236}">
                  <a16:creationId xmlns:a16="http://schemas.microsoft.com/office/drawing/2014/main" id="{D2CAA57D-7091-46A2-A88A-26057070BFD5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29">
            <a:extLst>
              <a:ext uri="{FF2B5EF4-FFF2-40B4-BE49-F238E27FC236}">
                <a16:creationId xmlns:a16="http://schemas.microsoft.com/office/drawing/2014/main" id="{D28C25CB-1A5E-48F5-B9DE-8C5B01D7D7E1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20" name="object 30">
            <a:extLst>
              <a:ext uri="{FF2B5EF4-FFF2-40B4-BE49-F238E27FC236}">
                <a16:creationId xmlns:a16="http://schemas.microsoft.com/office/drawing/2014/main" id="{7DB70877-C5F7-4872-BD6E-948AAFB32F1A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1" name="object 31">
            <a:extLst>
              <a:ext uri="{FF2B5EF4-FFF2-40B4-BE49-F238E27FC236}">
                <a16:creationId xmlns:a16="http://schemas.microsoft.com/office/drawing/2014/main" id="{7AED1E2A-AB24-44F5-AFD1-D712661025FC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2" name="object 32">
            <a:extLst>
              <a:ext uri="{FF2B5EF4-FFF2-40B4-BE49-F238E27FC236}">
                <a16:creationId xmlns:a16="http://schemas.microsoft.com/office/drawing/2014/main" id="{95368A27-609A-480B-A04B-26BBF082D77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24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4282"/>
            <a:ext cx="136715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pc="10"/>
              <a:t>Tartışma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321690" y="663575"/>
            <a:ext cx="3964304" cy="252120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 marR="30480">
              <a:lnSpc>
                <a:spcPts val="1390"/>
              </a:lnSpc>
              <a:spcBef>
                <a:spcPts val="180"/>
              </a:spcBef>
            </a:pPr>
            <a:r>
              <a:rPr lang="tr-TR" sz="1200" spc="-5" dirty="0">
                <a:latin typeface="LM Sans 12"/>
                <a:cs typeface="LM Sans 12"/>
              </a:rPr>
              <a:t>Bu bulgular</a:t>
            </a:r>
            <a:r>
              <a:rPr lang="tr-TR" sz="1200" spc="-5">
                <a:latin typeface="LM Sans 12"/>
                <a:cs typeface="LM Sans 12"/>
              </a:rPr>
              <a:t>: işaret dilini geç edinen</a:t>
            </a:r>
            <a:r>
              <a:rPr lang="en-US" sz="1200" spc="-5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sağır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çocuklar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arasında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gözlenen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tüm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solidFill>
                  <a:srgbClr val="044A90"/>
                </a:solidFill>
                <a:latin typeface="LM Sans 12"/>
                <a:cs typeface="LM Sans 12"/>
              </a:rPr>
              <a:t>bilişsel</a:t>
            </a:r>
            <a:r>
              <a:rPr lang="en-US" sz="1200" spc="-5" dirty="0">
                <a:solidFill>
                  <a:srgbClr val="044A90"/>
                </a:solidFill>
                <a:latin typeface="LM Sans 12"/>
                <a:cs typeface="LM Sans 12"/>
              </a:rPr>
              <a:t> </a:t>
            </a:r>
            <a:r>
              <a:rPr lang="tr-TR" sz="1200" spc="-5" dirty="0">
                <a:solidFill>
                  <a:srgbClr val="044A90"/>
                </a:solidFill>
                <a:latin typeface="LM Sans 12"/>
                <a:cs typeface="LM Sans 12"/>
              </a:rPr>
              <a:t>farkların</a:t>
            </a:r>
            <a:r>
              <a:rPr lang="en-US" sz="1200" spc="-5" dirty="0">
                <a:solidFill>
                  <a:srgbClr val="044A90"/>
                </a:solidFill>
                <a:latin typeface="LM Sans 12"/>
                <a:cs typeface="LM Sans 12"/>
              </a:rPr>
              <a:t> </a:t>
            </a:r>
            <a:r>
              <a:rPr lang="tr-TR" sz="1200" spc="-5" dirty="0">
                <a:latin typeface="LM Sans 12"/>
                <a:cs typeface="LM Sans 12"/>
              </a:rPr>
              <a:t>yetişkinliğe kadar çözüldüğü</a:t>
            </a:r>
            <a:r>
              <a:rPr lang="en-US" sz="1200" spc="-5" dirty="0">
                <a:latin typeface="LM Sans 12"/>
                <a:cs typeface="LM Sans 12"/>
              </a:rPr>
              <a:t>, </a:t>
            </a:r>
            <a:r>
              <a:rPr lang="en-US" sz="1200" spc="-5" dirty="0" err="1">
                <a:latin typeface="LM Sans 12"/>
                <a:cs typeface="LM Sans 12"/>
              </a:rPr>
              <a:t>ancak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solidFill>
                  <a:srgbClr val="044A90"/>
                </a:solidFill>
                <a:latin typeface="LM Sans 12"/>
                <a:cs typeface="LM Sans 12"/>
              </a:rPr>
              <a:t>dil</a:t>
            </a:r>
            <a:r>
              <a:rPr lang="en-US" sz="1200" spc="-5" dirty="0">
                <a:solidFill>
                  <a:srgbClr val="044A90"/>
                </a:solidFill>
                <a:latin typeface="LM Sans 12"/>
                <a:cs typeface="LM Sans 12"/>
              </a:rPr>
              <a:t> </a:t>
            </a:r>
            <a:r>
              <a:rPr lang="en-US" sz="1200" spc="-5" dirty="0" err="1">
                <a:solidFill>
                  <a:srgbClr val="044A90"/>
                </a:solidFill>
                <a:latin typeface="LM Sans 12"/>
                <a:cs typeface="LM Sans 12"/>
              </a:rPr>
              <a:t>yoksunluğunun</a:t>
            </a:r>
            <a:r>
              <a:rPr lang="en-US" sz="1200" spc="-5" dirty="0">
                <a:solidFill>
                  <a:srgbClr val="044A90"/>
                </a:solidFill>
                <a:latin typeface="LM Sans 12"/>
                <a:cs typeface="LM Sans 12"/>
              </a:rPr>
              <a:t> </a:t>
            </a:r>
            <a:r>
              <a:rPr lang="en-US" sz="1200" spc="-5" dirty="0" err="1">
                <a:solidFill>
                  <a:srgbClr val="044A90"/>
                </a:solidFill>
                <a:latin typeface="LM Sans 12"/>
                <a:cs typeface="LM Sans 12"/>
              </a:rPr>
              <a:t>dil</a:t>
            </a:r>
            <a:r>
              <a:rPr lang="tr-TR" sz="1200" spc="-5" dirty="0">
                <a:solidFill>
                  <a:srgbClr val="044A90"/>
                </a:solidFill>
                <a:latin typeface="LM Sans 12"/>
                <a:cs typeface="LM Sans 12"/>
              </a:rPr>
              <a:t> üzerindeki</a:t>
            </a:r>
            <a:r>
              <a:rPr lang="en-US" sz="1200" spc="-5" dirty="0">
                <a:solidFill>
                  <a:srgbClr val="044A90"/>
                </a:solidFill>
                <a:latin typeface="LM Sans 12"/>
                <a:cs typeface="LM Sans 12"/>
              </a:rPr>
              <a:t> </a:t>
            </a:r>
            <a:r>
              <a:rPr lang="en-US" sz="1200" spc="-5" dirty="0" err="1">
                <a:solidFill>
                  <a:srgbClr val="044A90"/>
                </a:solidFill>
                <a:latin typeface="LM Sans 12"/>
                <a:cs typeface="LM Sans 12"/>
              </a:rPr>
              <a:t>etkilerinin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yetişkinliğe</a:t>
            </a:r>
            <a:r>
              <a:rPr lang="tr-TR" sz="1200" spc="-5" dirty="0">
                <a:latin typeface="LM Sans 12"/>
                <a:cs typeface="LM Sans 12"/>
              </a:rPr>
              <a:t> kadar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devam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ettiği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tr-TR" sz="1200" spc="-5" dirty="0">
                <a:latin typeface="LM Sans 12"/>
                <a:cs typeface="LM Sans 12"/>
              </a:rPr>
              <a:t>sonucunu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desteklemektedir</a:t>
            </a:r>
            <a:r>
              <a:rPr lang="en-US" sz="1200" spc="-5" dirty="0">
                <a:latin typeface="LM Sans 12"/>
                <a:cs typeface="LM Sans 12"/>
              </a:rPr>
              <a:t>.</a:t>
            </a:r>
            <a:endParaRPr sz="1200" dirty="0">
              <a:latin typeface="LM Sans 12"/>
              <a:cs typeface="LM Sans 12"/>
            </a:endParaRPr>
          </a:p>
          <a:p>
            <a:pPr marL="290830" indent="-182245">
              <a:lnSpc>
                <a:spcPct val="100000"/>
              </a:lnSpc>
              <a:spcBef>
                <a:spcPts val="530"/>
              </a:spcBef>
              <a:spcAft>
                <a:spcPts val="600"/>
              </a:spcAft>
              <a:buClr>
                <a:srgbClr val="044A90"/>
              </a:buClr>
              <a:buFont typeface="Arial"/>
              <a:buChar char="►"/>
              <a:tabLst>
                <a:tab pos="291465" algn="l"/>
              </a:tabLst>
            </a:pPr>
            <a:r>
              <a:rPr lang="en-US" sz="1200" spc="-10" dirty="0">
                <a:latin typeface="LM Sans 12"/>
                <a:cs typeface="LM Sans 12"/>
              </a:rPr>
              <a:t>[</a:t>
            </a:r>
            <a:r>
              <a:rPr lang="en-US" sz="1200" spc="-10">
                <a:latin typeface="LM Sans 12"/>
                <a:cs typeface="LM Sans 12"/>
              </a:rPr>
              <a:t>10]</a:t>
            </a:r>
            <a:r>
              <a:rPr lang="tr-TR" sz="1200" spc="-10">
                <a:latin typeface="LM Sans 12"/>
                <a:cs typeface="LM Sans 12"/>
              </a:rPr>
              <a:t> (Mayberry 1993) </a:t>
            </a:r>
            <a:r>
              <a:rPr lang="tr-TR" sz="1200" spc="-10" dirty="0">
                <a:latin typeface="LM Sans 12"/>
                <a:cs typeface="LM Sans 12"/>
              </a:rPr>
              <a:t>ve</a:t>
            </a:r>
            <a:r>
              <a:rPr lang="en-US" sz="1200" spc="-10" dirty="0">
                <a:latin typeface="LM Sans 12"/>
                <a:cs typeface="LM Sans 12"/>
              </a:rPr>
              <a:t> [</a:t>
            </a:r>
            <a:r>
              <a:rPr lang="en-US" sz="1200" spc="-10">
                <a:latin typeface="LM Sans 12"/>
                <a:cs typeface="LM Sans 12"/>
              </a:rPr>
              <a:t>33]</a:t>
            </a:r>
            <a:r>
              <a:rPr lang="tr-TR" sz="1200" spc="-10">
                <a:latin typeface="LM Sans 12"/>
                <a:cs typeface="LM Sans 12"/>
              </a:rPr>
              <a:t> (Parasnis 1983)’ün </a:t>
            </a:r>
            <a:r>
              <a:rPr lang="tr-TR" sz="1200" spc="-10" dirty="0">
                <a:latin typeface="LM Sans 12"/>
                <a:cs typeface="LM Sans 12"/>
              </a:rPr>
              <a:t>bulgularına </a:t>
            </a:r>
            <a:r>
              <a:rPr lang="en-US" sz="1200" spc="-10" dirty="0" err="1">
                <a:latin typeface="LM Sans 12"/>
                <a:cs typeface="LM Sans 12"/>
              </a:rPr>
              <a:t>destek</a:t>
            </a:r>
            <a:r>
              <a:rPr lang="en-US" sz="1200" spc="-10" dirty="0">
                <a:latin typeface="LM Sans 12"/>
                <a:cs typeface="LM Sans 12"/>
              </a:rPr>
              <a:t>.</a:t>
            </a:r>
            <a:endParaRPr lang="tr-TR" sz="1200" spc="-10" dirty="0">
              <a:latin typeface="LM Sans 12"/>
              <a:cs typeface="LM Sans 12"/>
            </a:endParaRPr>
          </a:p>
          <a:p>
            <a:pPr marL="290830" indent="-182245">
              <a:lnSpc>
                <a:spcPct val="100000"/>
              </a:lnSpc>
              <a:spcBef>
                <a:spcPts val="530"/>
              </a:spcBef>
              <a:spcAft>
                <a:spcPts val="600"/>
              </a:spcAft>
              <a:buClr>
                <a:srgbClr val="044A90"/>
              </a:buClr>
              <a:buFont typeface="Arial"/>
              <a:buChar char="►"/>
              <a:tabLst>
                <a:tab pos="291465" algn="l"/>
              </a:tabLst>
            </a:pPr>
            <a:r>
              <a:rPr lang="en-US" sz="1200" b="1" spc="-10" dirty="0" err="1">
                <a:latin typeface="LM Sans 10"/>
                <a:cs typeface="LM Sans 10"/>
              </a:rPr>
              <a:t>Daha</a:t>
            </a:r>
            <a:r>
              <a:rPr lang="en-US" sz="1200" b="1" spc="-10" dirty="0">
                <a:latin typeface="LM Sans 10"/>
                <a:cs typeface="LM Sans 10"/>
              </a:rPr>
              <a:t> </a:t>
            </a:r>
            <a:r>
              <a:rPr lang="en-US" sz="1200" b="1" spc="-10" dirty="0" err="1">
                <a:latin typeface="LM Sans 10"/>
                <a:cs typeface="LM Sans 10"/>
              </a:rPr>
              <a:t>zayıf</a:t>
            </a:r>
            <a:r>
              <a:rPr lang="en-US" sz="1200" b="1" spc="-10" dirty="0">
                <a:latin typeface="LM Sans 10"/>
                <a:cs typeface="LM Sans 10"/>
              </a:rPr>
              <a:t> </a:t>
            </a:r>
            <a:r>
              <a:rPr lang="en-US" sz="1200" b="1" spc="-10" dirty="0" err="1">
                <a:latin typeface="LM Sans 10"/>
                <a:cs typeface="LM Sans 10"/>
              </a:rPr>
              <a:t>dil</a:t>
            </a:r>
            <a:r>
              <a:rPr lang="en-US" sz="1200" b="1" spc="-10" dirty="0">
                <a:latin typeface="LM Sans 10"/>
                <a:cs typeface="LM Sans 10"/>
              </a:rPr>
              <a:t> </a:t>
            </a:r>
            <a:r>
              <a:rPr lang="en-US" sz="1200" b="1" spc="-10" dirty="0" err="1">
                <a:latin typeface="LM Sans 10"/>
                <a:cs typeface="LM Sans 10"/>
              </a:rPr>
              <a:t>becerileri</a:t>
            </a:r>
            <a:r>
              <a:rPr lang="en-US" sz="1200" b="1" spc="-10" dirty="0">
                <a:latin typeface="LM Sans 10"/>
                <a:cs typeface="LM Sans 10"/>
              </a:rPr>
              <a:t> </a:t>
            </a:r>
            <a:r>
              <a:rPr lang="en-US" sz="1200" b="1" spc="-10" dirty="0" err="1">
                <a:latin typeface="LM Sans 10"/>
                <a:cs typeface="LM Sans 10"/>
              </a:rPr>
              <a:t>için</a:t>
            </a:r>
            <a:r>
              <a:rPr lang="en-US" sz="1200" b="1" spc="-10" dirty="0">
                <a:latin typeface="LM Sans 10"/>
                <a:cs typeface="LM Sans 10"/>
              </a:rPr>
              <a:t> </a:t>
            </a:r>
            <a:r>
              <a:rPr lang="en-US" sz="1200" b="1" spc="-10" dirty="0" err="1">
                <a:latin typeface="LM Sans 10"/>
                <a:cs typeface="LM Sans 10"/>
              </a:rPr>
              <a:t>olası</a:t>
            </a:r>
            <a:r>
              <a:rPr lang="en-US" sz="1200" b="1" spc="-10" dirty="0">
                <a:latin typeface="LM Sans 10"/>
                <a:cs typeface="LM Sans 10"/>
              </a:rPr>
              <a:t> </a:t>
            </a:r>
            <a:r>
              <a:rPr lang="en-US" sz="1200" b="1" spc="-10" dirty="0" err="1">
                <a:latin typeface="LM Sans 10"/>
                <a:cs typeface="LM Sans 10"/>
              </a:rPr>
              <a:t>açıklamalar</a:t>
            </a:r>
            <a:r>
              <a:rPr lang="en-US" sz="1200" b="1" spc="-10" dirty="0">
                <a:latin typeface="LM Sans 10"/>
                <a:cs typeface="LM Sans 10"/>
              </a:rPr>
              <a:t>
</a:t>
            </a:r>
            <a:r>
              <a:rPr lang="tr-TR" sz="1200" spc="-5" dirty="0">
                <a:latin typeface="LM Sans 12"/>
                <a:cs typeface="LM Sans 12"/>
              </a:rPr>
              <a:t>Duyan ailelere doğan sağır çocukların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erken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gelişimi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sırasında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tr-TR" sz="1200" spc="-5" dirty="0">
                <a:latin typeface="LM Sans 12"/>
                <a:cs typeface="LM Sans 12"/>
              </a:rPr>
              <a:t>daha az ortak dikkat fırsatı.</a:t>
            </a:r>
            <a:r>
              <a:rPr lang="en-US" sz="1200" spc="-5">
                <a:latin typeface="LM Sans 12"/>
                <a:cs typeface="LM Sans 12"/>
              </a:rPr>
              <a:t>
</a:t>
            </a:r>
            <a:r>
              <a:rPr lang="tr-TR" sz="1200" spc="-5" dirty="0">
                <a:latin typeface="LM Sans 12"/>
                <a:cs typeface="LM Sans 12"/>
              </a:rPr>
              <a:t>Y</a:t>
            </a:r>
            <a:r>
              <a:rPr lang="en-US" sz="1200" spc="-5">
                <a:latin typeface="LM Sans 12"/>
                <a:cs typeface="LM Sans 12"/>
              </a:rPr>
              <a:t>eni </a:t>
            </a:r>
            <a:r>
              <a:rPr lang="en-US" sz="1200" spc="-5" dirty="0" err="1">
                <a:latin typeface="LM Sans 12"/>
                <a:cs typeface="LM Sans 12"/>
              </a:rPr>
              <a:t>kelimeler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öğrenmek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>
                <a:latin typeface="LM Sans 12"/>
                <a:cs typeface="LM Sans 12"/>
              </a:rPr>
              <a:t>ve </a:t>
            </a:r>
            <a:r>
              <a:rPr lang="tr-TR" sz="1200" spc="-5">
                <a:latin typeface="LM Sans 12"/>
                <a:cs typeface="LM Sans 12"/>
              </a:rPr>
              <a:t>sesbirimleri</a:t>
            </a:r>
            <a:r>
              <a:rPr lang="en-US" sz="1200" spc="-5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tanımlamak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için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daha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zayıf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dikkat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tr-TR" sz="1200" spc="-5" dirty="0" err="1">
                <a:latin typeface="LM Sans 12"/>
                <a:cs typeface="LM Sans 12"/>
              </a:rPr>
              <a:t>beceleri</a:t>
            </a:r>
            <a:r>
              <a:rPr lang="tr-TR" sz="1200" spc="-5" dirty="0">
                <a:latin typeface="LM Sans 12"/>
                <a:cs typeface="LM Sans 12"/>
              </a:rPr>
              <a:t>.</a:t>
            </a:r>
            <a:endParaRPr sz="1200" dirty="0">
              <a:latin typeface="LM Sans 12"/>
              <a:cs typeface="LM Sans 12"/>
            </a:endParaRPr>
          </a:p>
        </p:txBody>
      </p:sp>
      <p:grpSp>
        <p:nvGrpSpPr>
          <p:cNvPr id="12" name="object 25">
            <a:extLst>
              <a:ext uri="{FF2B5EF4-FFF2-40B4-BE49-F238E27FC236}">
                <a16:creationId xmlns:a16="http://schemas.microsoft.com/office/drawing/2014/main" id="{CE24C159-F59F-4D89-BD1B-B6FE6EE04855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13" name="object 26">
              <a:extLst>
                <a:ext uri="{FF2B5EF4-FFF2-40B4-BE49-F238E27FC236}">
                  <a16:creationId xmlns:a16="http://schemas.microsoft.com/office/drawing/2014/main" id="{C2179EB8-D66B-4E59-A307-14818CD8D456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7">
              <a:extLst>
                <a:ext uri="{FF2B5EF4-FFF2-40B4-BE49-F238E27FC236}">
                  <a16:creationId xmlns:a16="http://schemas.microsoft.com/office/drawing/2014/main" id="{6442A757-C9C8-45D6-AD85-E223F5CC8A61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8">
              <a:extLst>
                <a:ext uri="{FF2B5EF4-FFF2-40B4-BE49-F238E27FC236}">
                  <a16:creationId xmlns:a16="http://schemas.microsoft.com/office/drawing/2014/main" id="{414DD0C7-2819-4DC8-A9A9-4A186A688175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29">
            <a:extLst>
              <a:ext uri="{FF2B5EF4-FFF2-40B4-BE49-F238E27FC236}">
                <a16:creationId xmlns:a16="http://schemas.microsoft.com/office/drawing/2014/main" id="{73016C75-E68E-4B73-BE09-6D00CEB85AD2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17" name="object 30">
            <a:extLst>
              <a:ext uri="{FF2B5EF4-FFF2-40B4-BE49-F238E27FC236}">
                <a16:creationId xmlns:a16="http://schemas.microsoft.com/office/drawing/2014/main" id="{741C5950-C073-4C46-885D-9BA4DC7AC4A6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18" name="object 31">
            <a:extLst>
              <a:ext uri="{FF2B5EF4-FFF2-40B4-BE49-F238E27FC236}">
                <a16:creationId xmlns:a16="http://schemas.microsoft.com/office/drawing/2014/main" id="{27F0088B-0CFA-4678-B4FF-79F8FF5A4D09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19" name="object 32">
            <a:extLst>
              <a:ext uri="{FF2B5EF4-FFF2-40B4-BE49-F238E27FC236}">
                <a16:creationId xmlns:a16="http://schemas.microsoft.com/office/drawing/2014/main" id="{53C6EA7D-0B25-484B-A78A-F414E3B4ED3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25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9215"/>
            <a:ext cx="91059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pc="10"/>
              <a:t>Sonuçlar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321894" y="956663"/>
            <a:ext cx="3964304" cy="1587614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 marR="532765">
              <a:lnSpc>
                <a:spcPts val="1390"/>
              </a:lnSpc>
              <a:spcBef>
                <a:spcPts val="180"/>
              </a:spcBef>
              <a:spcAft>
                <a:spcPts val="600"/>
              </a:spcAft>
            </a:pPr>
            <a:r>
              <a:rPr lang="en-US" sz="1200" spc="-5">
                <a:latin typeface="LM Sans 12"/>
                <a:cs typeface="LM Sans 12"/>
              </a:rPr>
              <a:t>Bu</a:t>
            </a:r>
            <a:r>
              <a:rPr lang="tr-TR" sz="1200" spc="-5">
                <a:latin typeface="LM Sans 12"/>
                <a:cs typeface="LM Sans 12"/>
              </a:rPr>
              <a:t> bulgular</a:t>
            </a:r>
            <a:r>
              <a:rPr lang="en-US" sz="1200" spc="-5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bir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işaret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diline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erken</a:t>
            </a:r>
            <a:r>
              <a:rPr lang="en-US" sz="1200" spc="-5" dirty="0">
                <a:latin typeface="LM Sans 12"/>
                <a:cs typeface="LM Sans 12"/>
              </a:rPr>
              <a:t> ve </a:t>
            </a:r>
            <a:r>
              <a:rPr lang="en-US" sz="1200" spc="-5" dirty="0" err="1">
                <a:latin typeface="LM Sans 12"/>
                <a:cs typeface="LM Sans 12"/>
              </a:rPr>
              <a:t>sistematik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maruz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kalmanın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önemini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vurgula</a:t>
            </a:r>
            <a:r>
              <a:rPr lang="tr-TR" sz="1200" spc="-5" dirty="0" err="1">
                <a:latin typeface="LM Sans 12"/>
                <a:cs typeface="LM Sans 12"/>
              </a:rPr>
              <a:t>dığından</a:t>
            </a:r>
            <a:r>
              <a:rPr lang="tr-TR" sz="1200" spc="-5" dirty="0">
                <a:latin typeface="LM Sans 12"/>
                <a:cs typeface="LM Sans 12"/>
              </a:rPr>
              <a:t> duyan ailelere doğan sağır </a:t>
            </a:r>
            <a:r>
              <a:rPr lang="tr-TR" sz="1200" spc="-5">
                <a:latin typeface="LM Sans 12"/>
                <a:cs typeface="LM Sans 12"/>
              </a:rPr>
              <a:t>çocuklar</a:t>
            </a:r>
            <a:r>
              <a:rPr lang="en-US" sz="1200" spc="-5">
                <a:latin typeface="LM Sans 12"/>
                <a:cs typeface="LM Sans 12"/>
              </a:rPr>
              <a:t> </a:t>
            </a:r>
            <a:r>
              <a:rPr lang="tr-TR" sz="1200" spc="-5">
                <a:latin typeface="LM Sans 12"/>
                <a:cs typeface="LM Sans 12"/>
              </a:rPr>
              <a:t>için yol gösterici niteliktedir:</a:t>
            </a:r>
            <a:endParaRPr sz="1200" dirty="0">
              <a:latin typeface="LM Sans 12"/>
              <a:cs typeface="LM Sans 12"/>
            </a:endParaRPr>
          </a:p>
          <a:p>
            <a:pPr marL="290830" marR="30480" indent="-181610">
              <a:lnSpc>
                <a:spcPts val="1390"/>
              </a:lnSpc>
              <a:spcBef>
                <a:spcPts val="615"/>
              </a:spcBef>
              <a:spcAft>
                <a:spcPts val="600"/>
              </a:spcAft>
              <a:buClr>
                <a:srgbClr val="044A90"/>
              </a:buClr>
              <a:buFont typeface="Arial"/>
              <a:buChar char="►"/>
              <a:tabLst>
                <a:tab pos="291465" algn="l"/>
              </a:tabLst>
            </a:pPr>
            <a:r>
              <a:rPr lang="en-US" sz="1200" spc="-15" dirty="0" err="1">
                <a:latin typeface="LM Sans 12"/>
                <a:cs typeface="LM Sans 12"/>
              </a:rPr>
              <a:t>Dilden</a:t>
            </a:r>
            <a:r>
              <a:rPr lang="en-US" sz="1200" spc="-15" dirty="0">
                <a:latin typeface="LM Sans 12"/>
                <a:cs typeface="LM Sans 12"/>
              </a:rPr>
              <a:t> </a:t>
            </a:r>
            <a:r>
              <a:rPr lang="en-US" sz="1200" spc="-15" dirty="0" err="1">
                <a:latin typeface="LM Sans 12"/>
                <a:cs typeface="LM Sans 12"/>
              </a:rPr>
              <a:t>yoksun</a:t>
            </a:r>
            <a:r>
              <a:rPr lang="en-US" sz="1200" spc="-15" dirty="0">
                <a:latin typeface="LM Sans 12"/>
                <a:cs typeface="LM Sans 12"/>
              </a:rPr>
              <a:t> </a:t>
            </a:r>
            <a:r>
              <a:rPr lang="en-US" sz="1200" spc="-15" dirty="0" err="1">
                <a:latin typeface="LM Sans 12"/>
                <a:cs typeface="LM Sans 12"/>
              </a:rPr>
              <a:t>sağır</a:t>
            </a:r>
            <a:r>
              <a:rPr lang="en-US" sz="1200" spc="-15" dirty="0">
                <a:latin typeface="LM Sans 12"/>
                <a:cs typeface="LM Sans 12"/>
              </a:rPr>
              <a:t> </a:t>
            </a:r>
            <a:r>
              <a:rPr lang="en-US" sz="1200" spc="-15" dirty="0" err="1">
                <a:latin typeface="LM Sans 12"/>
                <a:cs typeface="LM Sans 12"/>
              </a:rPr>
              <a:t>çocukların</a:t>
            </a:r>
            <a:r>
              <a:rPr lang="en-US" sz="1200" spc="-15" dirty="0">
                <a:latin typeface="LM Sans 12"/>
                <a:cs typeface="LM Sans 12"/>
              </a:rPr>
              <a:t> </a:t>
            </a:r>
            <a:r>
              <a:rPr lang="tr-TR" sz="1200" spc="-15" dirty="0">
                <a:latin typeface="LM Sans 12"/>
                <a:cs typeface="LM Sans 12"/>
              </a:rPr>
              <a:t>erişebileceği</a:t>
            </a:r>
            <a:r>
              <a:rPr lang="en-US" sz="1200" spc="-15" dirty="0">
                <a:latin typeface="LM Sans 12"/>
                <a:cs typeface="LM Sans 12"/>
              </a:rPr>
              <a:t> </a:t>
            </a:r>
            <a:r>
              <a:rPr lang="en-US" sz="1200" spc="-15" dirty="0" err="1">
                <a:latin typeface="LM Sans 12"/>
                <a:cs typeface="LM Sans 12"/>
              </a:rPr>
              <a:t>bir</a:t>
            </a:r>
            <a:r>
              <a:rPr lang="en-US" sz="1200" spc="-15" dirty="0">
                <a:latin typeface="LM Sans 12"/>
                <a:cs typeface="LM Sans 12"/>
              </a:rPr>
              <a:t> </a:t>
            </a:r>
            <a:r>
              <a:rPr lang="en-US" sz="1200" spc="-15" dirty="0" err="1">
                <a:latin typeface="LM Sans 12"/>
                <a:cs typeface="LM Sans 12"/>
              </a:rPr>
              <a:t>dilde</a:t>
            </a:r>
            <a:r>
              <a:rPr lang="en-US" sz="1200" spc="-15" dirty="0">
                <a:latin typeface="LM Sans 12"/>
                <a:cs typeface="LM Sans 12"/>
              </a:rPr>
              <a:t> </a:t>
            </a:r>
            <a:r>
              <a:rPr lang="en-US" sz="1200" spc="-15" dirty="0" err="1">
                <a:latin typeface="LM Sans 12"/>
                <a:cs typeface="LM Sans 12"/>
              </a:rPr>
              <a:t>okul</a:t>
            </a:r>
            <a:r>
              <a:rPr lang="en-US" sz="1200" spc="-15" dirty="0">
                <a:latin typeface="LM Sans 12"/>
                <a:cs typeface="LM Sans 12"/>
              </a:rPr>
              <a:t> </a:t>
            </a:r>
            <a:r>
              <a:rPr lang="en-US" sz="1200" spc="-15" dirty="0" err="1">
                <a:latin typeface="LM Sans 12"/>
                <a:cs typeface="LM Sans 12"/>
              </a:rPr>
              <a:t>öncesi</a:t>
            </a:r>
            <a:r>
              <a:rPr lang="en-US" sz="1200" spc="-15" dirty="0">
                <a:latin typeface="LM Sans 12"/>
                <a:cs typeface="LM Sans 12"/>
              </a:rPr>
              <a:t> </a:t>
            </a:r>
            <a:r>
              <a:rPr lang="en-US" sz="1200" spc="-15" dirty="0" err="1">
                <a:latin typeface="LM Sans 12"/>
                <a:cs typeface="LM Sans 12"/>
              </a:rPr>
              <a:t>eğitim</a:t>
            </a:r>
            <a:r>
              <a:rPr lang="en-US" sz="1200" spc="-15" dirty="0">
                <a:latin typeface="LM Sans 12"/>
                <a:cs typeface="LM Sans 12"/>
              </a:rPr>
              <a:t> ve </a:t>
            </a:r>
            <a:r>
              <a:rPr lang="en-US" sz="1200" spc="-15" dirty="0" err="1">
                <a:latin typeface="LM Sans 12"/>
                <a:cs typeface="LM Sans 12"/>
              </a:rPr>
              <a:t>etkileşim</a:t>
            </a:r>
            <a:r>
              <a:rPr lang="en-US" sz="1200" spc="-15" dirty="0">
                <a:latin typeface="LM Sans 12"/>
                <a:cs typeface="LM Sans 12"/>
              </a:rPr>
              <a:t> </a:t>
            </a:r>
            <a:r>
              <a:rPr lang="en-US" sz="1200" spc="-15" dirty="0" err="1">
                <a:latin typeface="LM Sans 12"/>
                <a:cs typeface="LM Sans 12"/>
              </a:rPr>
              <a:t>için</a:t>
            </a:r>
            <a:r>
              <a:rPr lang="en-US" sz="1200" spc="-15" dirty="0">
                <a:latin typeface="LM Sans 12"/>
                <a:cs typeface="LM Sans 12"/>
              </a:rPr>
              <a:t> </a:t>
            </a:r>
            <a:r>
              <a:rPr lang="en-US" sz="1200" spc="-15" dirty="0" err="1">
                <a:latin typeface="LM Sans 12"/>
                <a:cs typeface="LM Sans 12"/>
              </a:rPr>
              <a:t>daha</a:t>
            </a:r>
            <a:r>
              <a:rPr lang="en-US" sz="1200" spc="-15" dirty="0">
                <a:latin typeface="LM Sans 12"/>
                <a:cs typeface="LM Sans 12"/>
              </a:rPr>
              <a:t> </a:t>
            </a:r>
            <a:r>
              <a:rPr lang="en-US" sz="1200" spc="-15" dirty="0" err="1">
                <a:latin typeface="LM Sans 12"/>
                <a:cs typeface="LM Sans 12"/>
              </a:rPr>
              <a:t>fazla</a:t>
            </a:r>
            <a:r>
              <a:rPr lang="en-US" sz="1200" spc="-15" dirty="0">
                <a:latin typeface="LM Sans 12"/>
                <a:cs typeface="LM Sans 12"/>
              </a:rPr>
              <a:t> </a:t>
            </a:r>
            <a:r>
              <a:rPr lang="en-US" sz="1200" spc="-15" dirty="0" err="1">
                <a:latin typeface="LM Sans 12"/>
                <a:cs typeface="LM Sans 12"/>
              </a:rPr>
              <a:t>fırsat</a:t>
            </a:r>
            <a:r>
              <a:rPr lang="en-US" sz="1200" spc="-15" dirty="0">
                <a:latin typeface="LM Sans 12"/>
                <a:cs typeface="LM Sans 12"/>
              </a:rPr>
              <a:t>
</a:t>
            </a:r>
            <a:r>
              <a:rPr lang="tr-TR" sz="1200" spc="-15" dirty="0">
                <a:latin typeface="LM Sans 12"/>
                <a:cs typeface="LM Sans 12"/>
              </a:rPr>
              <a:t>İşaret dilini geç edinen sağır ç</a:t>
            </a:r>
            <a:r>
              <a:rPr lang="en-US" sz="1200" spc="-15" dirty="0" err="1">
                <a:latin typeface="LM Sans 12"/>
                <a:cs typeface="LM Sans 12"/>
              </a:rPr>
              <a:t>ocuk</a:t>
            </a:r>
            <a:r>
              <a:rPr lang="en-US" sz="1200" spc="-15" dirty="0">
                <a:latin typeface="LM Sans 12"/>
                <a:cs typeface="LM Sans 12"/>
              </a:rPr>
              <a:t> ve </a:t>
            </a:r>
            <a:r>
              <a:rPr lang="en-US" sz="1200" spc="-15" dirty="0" err="1">
                <a:latin typeface="LM Sans 12"/>
                <a:cs typeface="LM Sans 12"/>
              </a:rPr>
              <a:t>yetişkinleri</a:t>
            </a:r>
            <a:r>
              <a:rPr lang="tr-TR" sz="1200" spc="-15" dirty="0">
                <a:latin typeface="LM Sans 12"/>
                <a:cs typeface="LM Sans 12"/>
              </a:rPr>
              <a:t>n dil ve bilişsel </a:t>
            </a:r>
            <a:r>
              <a:rPr lang="tr-TR" sz="1200" spc="-15" dirty="0" err="1">
                <a:latin typeface="LM Sans 12"/>
                <a:cs typeface="LM Sans 12"/>
              </a:rPr>
              <a:t>beceleri</a:t>
            </a:r>
            <a:r>
              <a:rPr lang="tr-TR" sz="1200" spc="-15" dirty="0">
                <a:latin typeface="LM Sans 12"/>
                <a:cs typeface="LM Sans 12"/>
              </a:rPr>
              <a:t> üzerine</a:t>
            </a:r>
            <a:r>
              <a:rPr lang="en-US" sz="1200" spc="-15" dirty="0">
                <a:latin typeface="LM Sans 12"/>
                <a:cs typeface="LM Sans 12"/>
              </a:rPr>
              <a:t> </a:t>
            </a:r>
            <a:r>
              <a:rPr lang="tr-TR" sz="1200" spc="-15" dirty="0">
                <a:latin typeface="LM Sans 12"/>
                <a:cs typeface="LM Sans 12"/>
              </a:rPr>
              <a:t>daha fazla araştırma ihtiyacı</a:t>
            </a:r>
            <a:endParaRPr sz="1200" dirty="0">
              <a:latin typeface="LM Sans 12"/>
              <a:cs typeface="LM Sans 12"/>
            </a:endParaRPr>
          </a:p>
        </p:txBody>
      </p:sp>
      <p:grpSp>
        <p:nvGrpSpPr>
          <p:cNvPr id="12" name="object 25">
            <a:extLst>
              <a:ext uri="{FF2B5EF4-FFF2-40B4-BE49-F238E27FC236}">
                <a16:creationId xmlns:a16="http://schemas.microsoft.com/office/drawing/2014/main" id="{96744174-4E8B-4779-ADF9-CD3CD61DB7FD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13" name="object 26">
              <a:extLst>
                <a:ext uri="{FF2B5EF4-FFF2-40B4-BE49-F238E27FC236}">
                  <a16:creationId xmlns:a16="http://schemas.microsoft.com/office/drawing/2014/main" id="{CDCB9EF8-562F-41BE-B009-65266A5DF2FB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7">
              <a:extLst>
                <a:ext uri="{FF2B5EF4-FFF2-40B4-BE49-F238E27FC236}">
                  <a16:creationId xmlns:a16="http://schemas.microsoft.com/office/drawing/2014/main" id="{9187E7D1-698C-4BAD-BC24-610D44187DFA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8">
              <a:extLst>
                <a:ext uri="{FF2B5EF4-FFF2-40B4-BE49-F238E27FC236}">
                  <a16:creationId xmlns:a16="http://schemas.microsoft.com/office/drawing/2014/main" id="{32DC6601-6754-4526-868E-12BC7CFE36D1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29">
            <a:extLst>
              <a:ext uri="{FF2B5EF4-FFF2-40B4-BE49-F238E27FC236}">
                <a16:creationId xmlns:a16="http://schemas.microsoft.com/office/drawing/2014/main" id="{27A55976-3149-4BB4-ABEF-0892F4F2F51E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17" name="object 30">
            <a:extLst>
              <a:ext uri="{FF2B5EF4-FFF2-40B4-BE49-F238E27FC236}">
                <a16:creationId xmlns:a16="http://schemas.microsoft.com/office/drawing/2014/main" id="{4E90D522-7C84-4A17-8964-F45D69BC16C8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18" name="object 31">
            <a:extLst>
              <a:ext uri="{FF2B5EF4-FFF2-40B4-BE49-F238E27FC236}">
                <a16:creationId xmlns:a16="http://schemas.microsoft.com/office/drawing/2014/main" id="{A9B60E1A-1854-4A8A-9B4F-7D21E6FC8CE3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19" name="object 32">
            <a:extLst>
              <a:ext uri="{FF2B5EF4-FFF2-40B4-BE49-F238E27FC236}">
                <a16:creationId xmlns:a16="http://schemas.microsoft.com/office/drawing/2014/main" id="{117BAA88-D5C1-45DC-B6E0-22C89E8DF7B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26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9215"/>
            <a:ext cx="81216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pc="10"/>
              <a:t>Kaynakça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347294" y="469547"/>
            <a:ext cx="3900804" cy="276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819"/>
              </a:lnSpc>
              <a:spcBef>
                <a:spcPts val="95"/>
              </a:spcBef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[1]</a:t>
            </a:r>
            <a:r>
              <a:rPr sz="700" spc="-5" dirty="0">
                <a:latin typeface="LM Sans 8"/>
                <a:cs typeface="LM Sans 8"/>
              </a:rPr>
              <a:t>J. Lu, A. Jones, and G. Morgan,“The impact of input quality on </a:t>
            </a:r>
            <a:r>
              <a:rPr sz="700" spc="-10" dirty="0">
                <a:latin typeface="LM Sans 8"/>
                <a:cs typeface="LM Sans 8"/>
              </a:rPr>
              <a:t>early </a:t>
            </a:r>
            <a:r>
              <a:rPr sz="700" spc="-5" dirty="0">
                <a:latin typeface="LM Sans 8"/>
                <a:cs typeface="LM Sans 8"/>
              </a:rPr>
              <a:t>sign</a:t>
            </a:r>
            <a:r>
              <a:rPr sz="700" spc="80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development</a:t>
            </a:r>
            <a:endParaRPr sz="700">
              <a:latin typeface="LM Sans 8"/>
              <a:cs typeface="LM Sans 8"/>
            </a:endParaRPr>
          </a:p>
          <a:p>
            <a:pPr marL="338455" marR="100965">
              <a:lnSpc>
                <a:spcPts val="800"/>
              </a:lnSpc>
              <a:spcBef>
                <a:spcPts val="40"/>
              </a:spcBef>
            </a:pPr>
            <a:r>
              <a:rPr sz="700" spc="-5" dirty="0">
                <a:latin typeface="LM Sans 8"/>
                <a:cs typeface="LM Sans 8"/>
              </a:rPr>
              <a:t>in native and non-native language learners*,” </a:t>
            </a:r>
            <a:r>
              <a:rPr sz="700" i="1" spc="-5" dirty="0">
                <a:latin typeface="LM Sans 8"/>
                <a:cs typeface="LM Sans 8"/>
              </a:rPr>
              <a:t>Journal of </a:t>
            </a:r>
            <a:r>
              <a:rPr sz="700" i="1" spc="-10" dirty="0">
                <a:latin typeface="LM Sans 8"/>
                <a:cs typeface="LM Sans 8"/>
              </a:rPr>
              <a:t>Child </a:t>
            </a:r>
            <a:r>
              <a:rPr sz="700" i="1" spc="-5" dirty="0">
                <a:latin typeface="LM Sans 8"/>
                <a:cs typeface="LM Sans 8"/>
              </a:rPr>
              <a:t>Language</a:t>
            </a:r>
            <a:r>
              <a:rPr sz="700" spc="-5" dirty="0">
                <a:latin typeface="LM Sans 8"/>
                <a:cs typeface="LM Sans 8"/>
              </a:rPr>
              <a:t>, vol. 43, no. 3,  pp. 537–552, </a:t>
            </a:r>
            <a:r>
              <a:rPr sz="700" spc="-15" dirty="0">
                <a:latin typeface="LM Sans 8"/>
                <a:cs typeface="LM Sans 8"/>
              </a:rPr>
              <a:t>May </a:t>
            </a:r>
            <a:r>
              <a:rPr sz="700" spc="-5" dirty="0">
                <a:latin typeface="LM Sans 8"/>
                <a:cs typeface="LM Sans 8"/>
              </a:rPr>
              <a:t>2016, Publisher: </a:t>
            </a:r>
            <a:r>
              <a:rPr sz="700" spc="-10" dirty="0">
                <a:latin typeface="LM Sans 8"/>
                <a:cs typeface="LM Sans 8"/>
              </a:rPr>
              <a:t>Cambridge </a:t>
            </a:r>
            <a:r>
              <a:rPr sz="700" spc="-5" dirty="0">
                <a:latin typeface="LM Sans 8"/>
                <a:cs typeface="LM Sans 8"/>
              </a:rPr>
              <a:t>University Press, </a:t>
            </a:r>
            <a:r>
              <a:rPr sz="700" spc="-5" dirty="0">
                <a:latin typeface="LM Roman Caps 10"/>
                <a:cs typeface="LM Roman Caps 10"/>
              </a:rPr>
              <a:t>issn</a:t>
            </a:r>
            <a:r>
              <a:rPr sz="700" spc="-5" dirty="0">
                <a:latin typeface="LM Sans 8"/>
                <a:cs typeface="LM Sans 8"/>
              </a:rPr>
              <a:t>:</a:t>
            </a:r>
            <a:r>
              <a:rPr sz="700" spc="70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0305-0009,</a:t>
            </a:r>
            <a:endParaRPr sz="700">
              <a:latin typeface="LM Sans 8"/>
              <a:cs typeface="LM Sans 8"/>
            </a:endParaRPr>
          </a:p>
          <a:p>
            <a:pPr marL="338455">
              <a:lnSpc>
                <a:spcPts val="755"/>
              </a:lnSpc>
            </a:pPr>
            <a:r>
              <a:rPr sz="700" spc="-5" dirty="0">
                <a:latin typeface="LM Sans 8"/>
                <a:cs typeface="LM Sans 8"/>
              </a:rPr>
              <a:t>1469-7602. </a:t>
            </a:r>
            <a:r>
              <a:rPr sz="700" spc="-5" dirty="0">
                <a:latin typeface="LM Roman Caps 10"/>
                <a:cs typeface="LM Roman Caps 10"/>
              </a:rPr>
              <a:t>doi</a:t>
            </a:r>
            <a:r>
              <a:rPr sz="700" spc="-5" dirty="0">
                <a:latin typeface="LM Sans 8"/>
                <a:cs typeface="LM Sans 8"/>
              </a:rPr>
              <a:t>: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2"/>
              </a:rPr>
              <a:t>10.1017/S0305000915000835</a:t>
            </a:r>
            <a:r>
              <a:rPr sz="700" spc="-5" dirty="0">
                <a:latin typeface="LM Sans 8"/>
                <a:cs typeface="LM Sans 8"/>
              </a:rPr>
              <a:t>. [Online]. Available:</a:t>
            </a:r>
            <a:r>
              <a:rPr sz="700" spc="25" dirty="0">
                <a:latin typeface="LM Sans 8"/>
                <a:cs typeface="LM Sans 8"/>
              </a:rPr>
              <a:t>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3"/>
              </a:rPr>
              <a:t>https:</a:t>
            </a:r>
            <a:endParaRPr sz="700">
              <a:latin typeface="LM Mono 8"/>
              <a:cs typeface="LM Mono 8"/>
            </a:endParaRPr>
          </a:p>
          <a:p>
            <a:pPr marL="338455" marR="6350">
              <a:lnSpc>
                <a:spcPts val="800"/>
              </a:lnSpc>
              <a:spcBef>
                <a:spcPts val="40"/>
              </a:spcBef>
            </a:pP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3"/>
              </a:rPr>
              <a:t>//www.cambri</a:t>
            </a:r>
            <a:r>
              <a:rPr sz="700" spc="-10" dirty="0">
                <a:solidFill>
                  <a:srgbClr val="044A90"/>
                </a:solidFill>
                <a:latin typeface="LM Mono 8"/>
                <a:cs typeface="LM Mono 8"/>
                <a:hlinkClick r:id="rId3"/>
              </a:rPr>
              <a:t>d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3"/>
              </a:rPr>
              <a:t>ge.org/core/journals/jour</a:t>
            </a:r>
            <a:r>
              <a:rPr sz="700" spc="-10" dirty="0">
                <a:solidFill>
                  <a:srgbClr val="044A90"/>
                </a:solidFill>
                <a:latin typeface="LM Mono 8"/>
                <a:cs typeface="LM Mono 8"/>
                <a:hlinkClick r:id="rId3"/>
              </a:rPr>
              <a:t>n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3"/>
              </a:rPr>
              <a:t>al</a:t>
            </a:r>
            <a:r>
              <a:rPr sz="700" spc="45" dirty="0">
                <a:solidFill>
                  <a:srgbClr val="044A90"/>
                </a:solidFill>
                <a:latin typeface="LM Mono 8"/>
                <a:cs typeface="LM Mono 8"/>
                <a:hlinkClick r:id="rId3"/>
              </a:rPr>
              <a:t>-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3"/>
              </a:rPr>
              <a:t>of</a:t>
            </a:r>
            <a:r>
              <a:rPr sz="700" spc="40" dirty="0">
                <a:solidFill>
                  <a:srgbClr val="044A90"/>
                </a:solidFill>
                <a:latin typeface="LM Mono 8"/>
                <a:cs typeface="LM Mono 8"/>
                <a:hlinkClick r:id="rId3"/>
              </a:rPr>
              <a:t>-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3"/>
              </a:rPr>
              <a:t>child</a:t>
            </a:r>
            <a:r>
              <a:rPr sz="700" spc="40" dirty="0">
                <a:solidFill>
                  <a:srgbClr val="044A90"/>
                </a:solidFill>
                <a:latin typeface="LM Mono 8"/>
                <a:cs typeface="LM Mono 8"/>
                <a:hlinkClick r:id="rId3"/>
              </a:rPr>
              <a:t>-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3"/>
              </a:rPr>
              <a:t>language/article/im</a:t>
            </a:r>
            <a:r>
              <a:rPr sz="700" spc="-10" dirty="0">
                <a:solidFill>
                  <a:srgbClr val="044A90"/>
                </a:solidFill>
                <a:latin typeface="LM Mono 8"/>
                <a:cs typeface="LM Mono 8"/>
                <a:hlinkClick r:id="rId3"/>
              </a:rPr>
              <a:t>p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3"/>
              </a:rPr>
              <a:t>act-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</a:rPr>
              <a:t> </a:t>
            </a:r>
            <a:r>
              <a:rPr sz="700" spc="5" dirty="0">
                <a:solidFill>
                  <a:srgbClr val="044A90"/>
                </a:solidFill>
                <a:latin typeface="LM Mono 8"/>
                <a:cs typeface="LM Mono 8"/>
                <a:hlinkClick r:id="rId3"/>
              </a:rPr>
              <a:t>of-input-quality-on-early-sign-development-in-native-and-nonnative- </a:t>
            </a:r>
            <a:r>
              <a:rPr sz="700" spc="5" dirty="0">
                <a:solidFill>
                  <a:srgbClr val="044A90"/>
                </a:solidFill>
                <a:latin typeface="LM Mono 8"/>
                <a:cs typeface="LM Mono 8"/>
              </a:rPr>
              <a:t>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3"/>
              </a:rPr>
              <a:t>language-learners/A1D60D798EE2643B8AD29FCC3E995AD7/core-reader </a:t>
            </a:r>
            <a:r>
              <a:rPr sz="700" spc="-5" dirty="0">
                <a:latin typeface="LM Sans 8"/>
                <a:cs typeface="LM Sans 8"/>
              </a:rPr>
              <a:t>(visited on  04/10/2020).</a:t>
            </a:r>
            <a:endParaRPr sz="700">
              <a:latin typeface="LM Sans 8"/>
              <a:cs typeface="LM Sans 8"/>
            </a:endParaRPr>
          </a:p>
          <a:p>
            <a:pPr marL="12700">
              <a:lnSpc>
                <a:spcPts val="745"/>
              </a:lnSpc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[2]</a:t>
            </a:r>
            <a:r>
              <a:rPr sz="700" spc="-5" dirty="0">
                <a:latin typeface="LM Sans 8"/>
                <a:cs typeface="LM Sans 8"/>
              </a:rPr>
              <a:t>R. E. Mitchell and M. A. Karchmer,“When </a:t>
            </a:r>
            <a:r>
              <a:rPr sz="700" spc="-10" dirty="0">
                <a:latin typeface="LM Sans 8"/>
                <a:cs typeface="LM Sans 8"/>
              </a:rPr>
              <a:t>parents are </a:t>
            </a:r>
            <a:r>
              <a:rPr sz="700" spc="-5" dirty="0">
                <a:latin typeface="LM Sans 8"/>
                <a:cs typeface="LM Sans 8"/>
              </a:rPr>
              <a:t>deaf versus </a:t>
            </a:r>
            <a:r>
              <a:rPr sz="700" spc="-10" dirty="0">
                <a:latin typeface="LM Sans 8"/>
                <a:cs typeface="LM Sans 8"/>
              </a:rPr>
              <a:t>hard </a:t>
            </a:r>
            <a:r>
              <a:rPr sz="700" spc="-5" dirty="0">
                <a:latin typeface="LM Sans 8"/>
                <a:cs typeface="LM Sans 8"/>
              </a:rPr>
              <a:t>of</a:t>
            </a:r>
            <a:r>
              <a:rPr sz="700" spc="85" dirty="0">
                <a:latin typeface="LM Sans 8"/>
                <a:cs typeface="LM Sans 8"/>
              </a:rPr>
              <a:t> </a:t>
            </a:r>
            <a:r>
              <a:rPr sz="700" spc="-10" dirty="0">
                <a:latin typeface="LM Sans 8"/>
                <a:cs typeface="LM Sans 8"/>
              </a:rPr>
              <a:t>hearing:</a:t>
            </a:r>
            <a:endParaRPr sz="700">
              <a:latin typeface="LM Sans 8"/>
              <a:cs typeface="LM Sans 8"/>
            </a:endParaRPr>
          </a:p>
          <a:p>
            <a:pPr marL="338455" marR="52069">
              <a:lnSpc>
                <a:spcPts val="800"/>
              </a:lnSpc>
              <a:spcBef>
                <a:spcPts val="35"/>
              </a:spcBef>
            </a:pPr>
            <a:r>
              <a:rPr sz="700" spc="-5" dirty="0">
                <a:latin typeface="LM Sans 8"/>
                <a:cs typeface="LM Sans 8"/>
              </a:rPr>
              <a:t>Patterns of sign use and </a:t>
            </a:r>
            <a:r>
              <a:rPr sz="700" dirty="0">
                <a:latin typeface="LM Sans 8"/>
                <a:cs typeface="LM Sans 8"/>
              </a:rPr>
              <a:t>school </a:t>
            </a:r>
            <a:r>
              <a:rPr sz="700" spc="-5" dirty="0">
                <a:latin typeface="LM Sans 8"/>
                <a:cs typeface="LM Sans 8"/>
              </a:rPr>
              <a:t>placement of deaf and hard-of-hearing </a:t>
            </a:r>
            <a:r>
              <a:rPr sz="700" dirty="0">
                <a:latin typeface="LM Sans 8"/>
                <a:cs typeface="LM Sans 8"/>
              </a:rPr>
              <a:t>children,” </a:t>
            </a:r>
            <a:r>
              <a:rPr sz="700" i="1" spc="-5" dirty="0">
                <a:latin typeface="LM Sans 8"/>
                <a:cs typeface="LM Sans 8"/>
              </a:rPr>
              <a:t>J Deaf  Stud Deaf Educ</a:t>
            </a:r>
            <a:r>
              <a:rPr sz="700" spc="-5" dirty="0">
                <a:latin typeface="LM Sans 8"/>
                <a:cs typeface="LM Sans 8"/>
              </a:rPr>
              <a:t>, vol. 9, no. 2, pp. 133–152, </a:t>
            </a:r>
            <a:r>
              <a:rPr sz="700" spc="-10" dirty="0">
                <a:latin typeface="LM Sans 8"/>
                <a:cs typeface="LM Sans 8"/>
              </a:rPr>
              <a:t>Apr. </a:t>
            </a:r>
            <a:r>
              <a:rPr sz="700" spc="-5" dirty="0">
                <a:latin typeface="LM Sans 8"/>
                <a:cs typeface="LM Sans 8"/>
              </a:rPr>
              <a:t>1, 2004, Publisher: </a:t>
            </a:r>
            <a:r>
              <a:rPr sz="700" spc="-10" dirty="0">
                <a:latin typeface="LM Sans 8"/>
                <a:cs typeface="LM Sans 8"/>
              </a:rPr>
              <a:t>Oxford </a:t>
            </a:r>
            <a:r>
              <a:rPr sz="700" spc="-5" dirty="0">
                <a:latin typeface="LM Sans 8"/>
                <a:cs typeface="LM Sans 8"/>
              </a:rPr>
              <a:t>Academic,  </a:t>
            </a:r>
            <a:r>
              <a:rPr sz="700" spc="-5" dirty="0">
                <a:latin typeface="LM Roman Caps 10"/>
                <a:cs typeface="LM Roman Caps 10"/>
              </a:rPr>
              <a:t>issn</a:t>
            </a:r>
            <a:r>
              <a:rPr sz="700" spc="-5" dirty="0">
                <a:latin typeface="LM Sans 8"/>
                <a:cs typeface="LM Sans 8"/>
              </a:rPr>
              <a:t>: 1081-4159. </a:t>
            </a:r>
            <a:r>
              <a:rPr sz="700" spc="-5" dirty="0">
                <a:latin typeface="LM Roman Caps 10"/>
                <a:cs typeface="LM Roman Caps 10"/>
              </a:rPr>
              <a:t>doi</a:t>
            </a:r>
            <a:r>
              <a:rPr sz="700" spc="-5" dirty="0">
                <a:latin typeface="LM Sans 8"/>
                <a:cs typeface="LM Sans 8"/>
              </a:rPr>
              <a:t>: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4"/>
              </a:rPr>
              <a:t>10.1093/deafed/enh017</a:t>
            </a:r>
            <a:r>
              <a:rPr sz="700" spc="-5" dirty="0">
                <a:latin typeface="LM Sans 8"/>
                <a:cs typeface="LM Sans 8"/>
              </a:rPr>
              <a:t>. [Online]. Available: 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5"/>
              </a:rPr>
              <a:t>https://academic.oup.com/jdsde/article/9/2/133/492760 </a:t>
            </a:r>
            <a:r>
              <a:rPr sz="700" spc="-5" dirty="0">
                <a:latin typeface="LM Sans 8"/>
                <a:cs typeface="LM Sans 8"/>
              </a:rPr>
              <a:t>(visited on</a:t>
            </a:r>
            <a:r>
              <a:rPr sz="700" spc="25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04/01/2020).</a:t>
            </a:r>
            <a:endParaRPr sz="700">
              <a:latin typeface="LM Sans 8"/>
              <a:cs typeface="LM Sans 8"/>
            </a:endParaRPr>
          </a:p>
          <a:p>
            <a:pPr marL="12700">
              <a:lnSpc>
                <a:spcPts val="745"/>
              </a:lnSpc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[3]</a:t>
            </a:r>
            <a:r>
              <a:rPr sz="700" spc="-5" dirty="0">
                <a:latin typeface="LM Sans 8"/>
                <a:cs typeface="LM Sans 8"/>
              </a:rPr>
              <a:t>K. A. </a:t>
            </a:r>
            <a:r>
              <a:rPr sz="700" spc="-10" dirty="0">
                <a:latin typeface="LM Sans 8"/>
                <a:cs typeface="LM Sans 8"/>
              </a:rPr>
              <a:t>Weaver </a:t>
            </a:r>
            <a:r>
              <a:rPr sz="700" spc="-5" dirty="0">
                <a:latin typeface="LM Sans 8"/>
                <a:cs typeface="LM Sans 8"/>
              </a:rPr>
              <a:t>and T. Starner,“We need to communicate!: Helping hearing parents of</a:t>
            </a:r>
            <a:r>
              <a:rPr sz="700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deaf</a:t>
            </a:r>
            <a:endParaRPr sz="700">
              <a:latin typeface="LM Sans 8"/>
              <a:cs typeface="LM Sans 8"/>
            </a:endParaRPr>
          </a:p>
          <a:p>
            <a:pPr marL="338455" marR="5080" algn="just">
              <a:lnSpc>
                <a:spcPts val="800"/>
              </a:lnSpc>
              <a:spcBef>
                <a:spcPts val="40"/>
              </a:spcBef>
            </a:pPr>
            <a:r>
              <a:rPr sz="700" spc="-5" dirty="0">
                <a:latin typeface="LM Sans 8"/>
                <a:cs typeface="LM Sans 8"/>
              </a:rPr>
              <a:t>children </a:t>
            </a:r>
            <a:r>
              <a:rPr sz="700" spc="-10" dirty="0">
                <a:latin typeface="LM Sans 8"/>
                <a:cs typeface="LM Sans 8"/>
              </a:rPr>
              <a:t>learn </a:t>
            </a:r>
            <a:r>
              <a:rPr sz="700" spc="-5" dirty="0">
                <a:latin typeface="LM Sans 8"/>
                <a:cs typeface="LM Sans 8"/>
              </a:rPr>
              <a:t>american sign </a:t>
            </a:r>
            <a:r>
              <a:rPr sz="700" dirty="0">
                <a:latin typeface="LM Sans 8"/>
                <a:cs typeface="LM Sans 8"/>
              </a:rPr>
              <a:t>language,”in </a:t>
            </a:r>
            <a:r>
              <a:rPr sz="700" i="1" spc="-5" dirty="0">
                <a:latin typeface="LM Sans 8"/>
                <a:cs typeface="LM Sans 8"/>
              </a:rPr>
              <a:t>The proceedings of the 13th international </a:t>
            </a:r>
            <a:r>
              <a:rPr sz="700" i="1" spc="-15" dirty="0">
                <a:latin typeface="LM Sans 8"/>
                <a:cs typeface="LM Sans 8"/>
              </a:rPr>
              <a:t>ACM  </a:t>
            </a:r>
            <a:r>
              <a:rPr sz="700" i="1" spc="-10" dirty="0">
                <a:latin typeface="LM Sans 8"/>
                <a:cs typeface="LM Sans 8"/>
              </a:rPr>
              <a:t>SIGACCESS </a:t>
            </a:r>
            <a:r>
              <a:rPr sz="700" i="1" spc="-5" dirty="0">
                <a:latin typeface="LM Sans 8"/>
                <a:cs typeface="LM Sans 8"/>
              </a:rPr>
              <a:t>conference on </a:t>
            </a:r>
            <a:r>
              <a:rPr sz="700" i="1" spc="-10" dirty="0">
                <a:latin typeface="LM Sans 8"/>
                <a:cs typeface="LM Sans 8"/>
              </a:rPr>
              <a:t>Computers </a:t>
            </a:r>
            <a:r>
              <a:rPr sz="700" i="1" spc="-5" dirty="0">
                <a:latin typeface="LM Sans 8"/>
                <a:cs typeface="LM Sans 8"/>
              </a:rPr>
              <a:t>and accessibility - ASSETS </a:t>
            </a:r>
            <a:r>
              <a:rPr sz="700" i="1" dirty="0">
                <a:latin typeface="LM Sans 8"/>
                <a:cs typeface="LM Sans 8"/>
              </a:rPr>
              <a:t>’11</a:t>
            </a:r>
            <a:r>
              <a:rPr sz="700" dirty="0">
                <a:latin typeface="LM Sans 8"/>
                <a:cs typeface="LM Sans 8"/>
              </a:rPr>
              <a:t>, </a:t>
            </a:r>
            <a:r>
              <a:rPr sz="700" spc="-5" dirty="0">
                <a:latin typeface="LM Sans 8"/>
                <a:cs typeface="LM Sans 8"/>
              </a:rPr>
              <a:t>Dundee, Scotland,  UK: </a:t>
            </a:r>
            <a:r>
              <a:rPr sz="700" spc="-15" dirty="0">
                <a:latin typeface="LM Sans 8"/>
                <a:cs typeface="LM Sans 8"/>
              </a:rPr>
              <a:t>ACM </a:t>
            </a:r>
            <a:r>
              <a:rPr sz="700" spc="-5" dirty="0">
                <a:latin typeface="LM Sans 8"/>
                <a:cs typeface="LM Sans 8"/>
              </a:rPr>
              <a:t>Press, 2011, p. 91, </a:t>
            </a:r>
            <a:r>
              <a:rPr sz="700" spc="-5" dirty="0">
                <a:latin typeface="LM Roman Caps 10"/>
                <a:cs typeface="LM Roman Caps 10"/>
              </a:rPr>
              <a:t>isbn</a:t>
            </a:r>
            <a:r>
              <a:rPr sz="700" spc="-5" dirty="0">
                <a:latin typeface="LM Sans 8"/>
                <a:cs typeface="LM Sans 8"/>
              </a:rPr>
              <a:t>: 978-1-4503-0920-2. </a:t>
            </a:r>
            <a:r>
              <a:rPr sz="700" spc="-5" dirty="0">
                <a:latin typeface="LM Roman Caps 10"/>
                <a:cs typeface="LM Roman Caps 10"/>
              </a:rPr>
              <a:t>doi</a:t>
            </a:r>
            <a:r>
              <a:rPr sz="700" spc="-5" dirty="0">
                <a:latin typeface="LM Sans 8"/>
                <a:cs typeface="LM Sans 8"/>
              </a:rPr>
              <a:t>:</a:t>
            </a:r>
            <a:r>
              <a:rPr sz="700" spc="145" dirty="0">
                <a:latin typeface="LM Sans 8"/>
                <a:cs typeface="LM Sans 8"/>
              </a:rPr>
              <a:t>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6"/>
              </a:rPr>
              <a:t>10.1145/2049536.2049554</a:t>
            </a:r>
            <a:r>
              <a:rPr sz="700" spc="-5" dirty="0">
                <a:latin typeface="LM Sans 8"/>
                <a:cs typeface="LM Sans 8"/>
              </a:rPr>
              <a:t>.</a:t>
            </a:r>
            <a:endParaRPr sz="700">
              <a:latin typeface="LM Sans 8"/>
              <a:cs typeface="LM Sans 8"/>
            </a:endParaRPr>
          </a:p>
          <a:p>
            <a:pPr marL="338455">
              <a:lnSpc>
                <a:spcPts val="750"/>
              </a:lnSpc>
            </a:pPr>
            <a:r>
              <a:rPr sz="700" spc="-5" dirty="0">
                <a:latin typeface="LM Sans 8"/>
                <a:cs typeface="LM Sans 8"/>
              </a:rPr>
              <a:t>[Online]. Available: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7"/>
              </a:rPr>
              <a:t>http://dl.acm.org/citation.cfm?doid=2049536.2049554</a:t>
            </a:r>
            <a:r>
              <a:rPr sz="700" spc="50" dirty="0">
                <a:solidFill>
                  <a:srgbClr val="044A90"/>
                </a:solidFill>
                <a:latin typeface="LM Mono 8"/>
                <a:cs typeface="LM Mono 8"/>
                <a:hlinkClick r:id="rId7"/>
              </a:rPr>
              <a:t> </a:t>
            </a:r>
            <a:r>
              <a:rPr sz="700" spc="-5" dirty="0">
                <a:latin typeface="LM Sans 8"/>
                <a:cs typeface="LM Sans 8"/>
              </a:rPr>
              <a:t>(visited</a:t>
            </a:r>
            <a:endParaRPr sz="700">
              <a:latin typeface="LM Sans 8"/>
              <a:cs typeface="LM Sans 8"/>
            </a:endParaRPr>
          </a:p>
          <a:p>
            <a:pPr marL="338455">
              <a:lnSpc>
                <a:spcPts val="795"/>
              </a:lnSpc>
            </a:pPr>
            <a:r>
              <a:rPr sz="700" spc="-5" dirty="0">
                <a:latin typeface="LM Sans 8"/>
                <a:cs typeface="LM Sans 8"/>
              </a:rPr>
              <a:t>on</a:t>
            </a:r>
            <a:r>
              <a:rPr sz="700" spc="-10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04/10/2020).</a:t>
            </a:r>
            <a:endParaRPr sz="700">
              <a:latin typeface="LM Sans 8"/>
              <a:cs typeface="LM Sans 8"/>
            </a:endParaRPr>
          </a:p>
          <a:p>
            <a:pPr marL="338455" marR="165100" indent="-326390">
              <a:lnSpc>
                <a:spcPts val="800"/>
              </a:lnSpc>
              <a:spcBef>
                <a:spcPts val="40"/>
              </a:spcBef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[4]</a:t>
            </a:r>
            <a:r>
              <a:rPr sz="700" spc="-5" dirty="0">
                <a:latin typeface="LM Sans 8"/>
                <a:cs typeface="LM Sans 8"/>
              </a:rPr>
              <a:t>R. I. Mayberry,“When timing is everything: Age of first-language acquisition effects on  second-language learning,” </a:t>
            </a:r>
            <a:r>
              <a:rPr sz="700" i="1" spc="-5" dirty="0">
                <a:latin typeface="LM Sans 8"/>
                <a:cs typeface="LM Sans 8"/>
              </a:rPr>
              <a:t>Applied Psycholinguistics</a:t>
            </a:r>
            <a:r>
              <a:rPr sz="700" spc="-5" dirty="0">
                <a:latin typeface="LM Sans 8"/>
                <a:cs typeface="LM Sans 8"/>
              </a:rPr>
              <a:t>, vol. 28, no. 3, pp. 537–549, Jul.  2007, Publisher: </a:t>
            </a:r>
            <a:r>
              <a:rPr sz="700" spc="-10" dirty="0">
                <a:latin typeface="LM Sans 8"/>
                <a:cs typeface="LM Sans 8"/>
              </a:rPr>
              <a:t>Cambridge </a:t>
            </a:r>
            <a:r>
              <a:rPr sz="700" spc="-5" dirty="0">
                <a:latin typeface="LM Sans 8"/>
                <a:cs typeface="LM Sans 8"/>
              </a:rPr>
              <a:t>University Press, </a:t>
            </a:r>
            <a:r>
              <a:rPr sz="700" spc="-5" dirty="0">
                <a:latin typeface="LM Roman Caps 10"/>
                <a:cs typeface="LM Roman Caps 10"/>
              </a:rPr>
              <a:t>issn</a:t>
            </a:r>
            <a:r>
              <a:rPr sz="700" spc="-5" dirty="0">
                <a:latin typeface="LM Sans 8"/>
                <a:cs typeface="LM Sans 8"/>
              </a:rPr>
              <a:t>: 1469-1817, 0142-7164. </a:t>
            </a:r>
            <a:r>
              <a:rPr sz="700" spc="-5" dirty="0">
                <a:latin typeface="LM Roman Caps 10"/>
                <a:cs typeface="LM Roman Caps 10"/>
              </a:rPr>
              <a:t>doi</a:t>
            </a:r>
            <a:r>
              <a:rPr sz="700" spc="-5" dirty="0">
                <a:latin typeface="LM Sans 8"/>
                <a:cs typeface="LM Sans 8"/>
              </a:rPr>
              <a:t>: 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8"/>
              </a:rPr>
              <a:t>10.1017/S0142716407070294</a:t>
            </a:r>
            <a:r>
              <a:rPr sz="700" spc="-5" dirty="0">
                <a:latin typeface="LM Sans 8"/>
                <a:cs typeface="LM Sans 8"/>
              </a:rPr>
              <a:t>. [Online]. Available:</a:t>
            </a:r>
            <a:r>
              <a:rPr sz="700" spc="5" dirty="0">
                <a:latin typeface="LM Sans 8"/>
                <a:cs typeface="LM Sans 8"/>
              </a:rPr>
              <a:t>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9"/>
              </a:rPr>
              <a:t>https:</a:t>
            </a:r>
            <a:endParaRPr sz="700">
              <a:latin typeface="LM Mono 8"/>
              <a:cs typeface="LM Mono 8"/>
            </a:endParaRPr>
          </a:p>
          <a:p>
            <a:pPr marL="338455">
              <a:lnSpc>
                <a:spcPts val="745"/>
              </a:lnSpc>
            </a:pP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9"/>
              </a:rPr>
              <a:t>//www.cambridge.org/core/journals/applied-psycholinguistics/article/when-</a:t>
            </a:r>
            <a:endParaRPr sz="700">
              <a:latin typeface="LM Mono 8"/>
              <a:cs typeface="LM Mono 8"/>
            </a:endParaRPr>
          </a:p>
          <a:p>
            <a:pPr marL="338455" marR="445134" algn="just">
              <a:lnSpc>
                <a:spcPts val="800"/>
              </a:lnSpc>
              <a:spcBef>
                <a:spcPts val="35"/>
              </a:spcBef>
            </a:pPr>
            <a:r>
              <a:rPr sz="700" dirty="0">
                <a:solidFill>
                  <a:srgbClr val="044A90"/>
                </a:solidFill>
                <a:latin typeface="LM Mono 8"/>
                <a:cs typeface="LM Mono 8"/>
                <a:hlinkClick r:id="rId9"/>
              </a:rPr>
              <a:t>timing-is-everything-age-of-firstlanguage-acquisition-effects-on- </a:t>
            </a:r>
            <a:r>
              <a:rPr sz="700" dirty="0">
                <a:solidFill>
                  <a:srgbClr val="044A90"/>
                </a:solidFill>
                <a:latin typeface="LM Mono 8"/>
                <a:cs typeface="LM Mono 8"/>
              </a:rPr>
              <a:t>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9"/>
              </a:rPr>
              <a:t>secondlanguage-learning/3B1A8327FF0E7926F858FE995BEC3074 </a:t>
            </a:r>
            <a:r>
              <a:rPr sz="700" spc="-5" dirty="0">
                <a:latin typeface="LM Sans 8"/>
                <a:cs typeface="LM Sans 8"/>
              </a:rPr>
              <a:t>(visited on  04/11/2020).</a:t>
            </a:r>
            <a:endParaRPr sz="700">
              <a:latin typeface="LM Sans 8"/>
              <a:cs typeface="LM Sans 8"/>
            </a:endParaRPr>
          </a:p>
        </p:txBody>
      </p:sp>
      <p:grpSp>
        <p:nvGrpSpPr>
          <p:cNvPr id="12" name="object 25">
            <a:extLst>
              <a:ext uri="{FF2B5EF4-FFF2-40B4-BE49-F238E27FC236}">
                <a16:creationId xmlns:a16="http://schemas.microsoft.com/office/drawing/2014/main" id="{FAFA3725-FA06-45B6-A73C-F3C4F49DB6CA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13" name="object 26">
              <a:extLst>
                <a:ext uri="{FF2B5EF4-FFF2-40B4-BE49-F238E27FC236}">
                  <a16:creationId xmlns:a16="http://schemas.microsoft.com/office/drawing/2014/main" id="{3BAF05D6-F1D4-4B7A-B01E-F66AA677CB9D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7">
              <a:extLst>
                <a:ext uri="{FF2B5EF4-FFF2-40B4-BE49-F238E27FC236}">
                  <a16:creationId xmlns:a16="http://schemas.microsoft.com/office/drawing/2014/main" id="{7F86A4EB-93B6-46EB-B2EC-700298452B28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8">
              <a:extLst>
                <a:ext uri="{FF2B5EF4-FFF2-40B4-BE49-F238E27FC236}">
                  <a16:creationId xmlns:a16="http://schemas.microsoft.com/office/drawing/2014/main" id="{09E65E0A-E3E2-4FE4-AF9F-A28D0B52CA5E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29">
            <a:extLst>
              <a:ext uri="{FF2B5EF4-FFF2-40B4-BE49-F238E27FC236}">
                <a16:creationId xmlns:a16="http://schemas.microsoft.com/office/drawing/2014/main" id="{F57FF7F0-8550-4A95-9D59-429A7448186C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17" name="object 30">
            <a:extLst>
              <a:ext uri="{FF2B5EF4-FFF2-40B4-BE49-F238E27FC236}">
                <a16:creationId xmlns:a16="http://schemas.microsoft.com/office/drawing/2014/main" id="{55C4993E-B003-4C20-AE40-D2D2FF35EDF2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18" name="object 31">
            <a:extLst>
              <a:ext uri="{FF2B5EF4-FFF2-40B4-BE49-F238E27FC236}">
                <a16:creationId xmlns:a16="http://schemas.microsoft.com/office/drawing/2014/main" id="{910E6A7B-BD4A-4A40-911E-475CE79A16C9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19" name="object 32">
            <a:extLst>
              <a:ext uri="{FF2B5EF4-FFF2-40B4-BE49-F238E27FC236}">
                <a16:creationId xmlns:a16="http://schemas.microsoft.com/office/drawing/2014/main" id="{066CA2DB-113B-4DA2-8CCC-7144D5E5C51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27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4282"/>
            <a:ext cx="13246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pc="10"/>
              <a:t>Kaynakça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347294" y="573699"/>
            <a:ext cx="3416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[5]</a:t>
            </a:r>
            <a:r>
              <a:rPr sz="700" spc="-5" dirty="0">
                <a:latin typeface="LM Sans 8"/>
                <a:cs typeface="LM Sans 8"/>
              </a:rPr>
              <a:t>——,</a:t>
            </a:r>
            <a:endParaRPr sz="700">
              <a:latin typeface="LM Sans 8"/>
              <a:cs typeface="LM Sans 8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9175" y="573699"/>
            <a:ext cx="32131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-10" dirty="0">
                <a:latin typeface="LM Sans 8"/>
                <a:cs typeface="LM Sans 8"/>
              </a:rPr>
              <a:t>Early </a:t>
            </a:r>
            <a:r>
              <a:rPr sz="700" i="1" spc="-5" dirty="0">
                <a:latin typeface="LM Sans 8"/>
                <a:cs typeface="LM Sans 8"/>
              </a:rPr>
              <a:t>Language Acquisition and Adult Language Ability: </a:t>
            </a:r>
            <a:r>
              <a:rPr sz="700" spc="-10" dirty="0">
                <a:latin typeface="LM Sans 8"/>
                <a:cs typeface="LM Sans 8"/>
              </a:rPr>
              <a:t>Oxford </a:t>
            </a:r>
            <a:r>
              <a:rPr sz="700" spc="-5" dirty="0">
                <a:latin typeface="LM Sans 8"/>
                <a:cs typeface="LM Sans 8"/>
              </a:rPr>
              <a:t>University</a:t>
            </a:r>
            <a:r>
              <a:rPr sz="700" spc="105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Press,</a:t>
            </a:r>
            <a:endParaRPr sz="700">
              <a:latin typeface="LM Sans 8"/>
              <a:cs typeface="LM Sans 8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6155" y="2393188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232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38455" marR="124460">
              <a:lnSpc>
                <a:spcPts val="800"/>
              </a:lnSpc>
              <a:spcBef>
                <a:spcPts val="155"/>
              </a:spcBef>
            </a:pP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Jun. 28, 2010. </a:t>
            </a:r>
            <a:r>
              <a:rPr spc="-5" dirty="0">
                <a:solidFill>
                  <a:srgbClr val="000000"/>
                </a:solidFill>
                <a:latin typeface="LM Roman Caps 10"/>
                <a:cs typeface="LM Roman Caps 10"/>
              </a:rPr>
              <a:t>doi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: </a:t>
            </a:r>
            <a:r>
              <a:rPr spc="-5" dirty="0">
                <a:hlinkClick r:id="rId2"/>
              </a:rPr>
              <a:t>10.1093/oxfordhb/9780195390032.013.0019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. [Online]. Available:  </a:t>
            </a:r>
            <a:r>
              <a:rPr spc="-5" dirty="0">
                <a:hlinkClick r:id="rId3"/>
              </a:rPr>
              <a:t>http://oxfordhandbooks.com/view/10.1093/oxfordhb/9780195390032.001.0001/ </a:t>
            </a:r>
            <a:r>
              <a:rPr spc="-5" dirty="0"/>
              <a:t> </a:t>
            </a:r>
            <a:r>
              <a:rPr dirty="0">
                <a:hlinkClick r:id="rId3"/>
              </a:rPr>
              <a:t>oxfordhb-9780195390032-e-019 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(visited on</a:t>
            </a:r>
            <a:r>
              <a:rPr spc="-125" dirty="0">
                <a:solidFill>
                  <a:srgbClr val="000000"/>
                </a:solidFill>
                <a:latin typeface="LM Sans 8"/>
                <a:cs typeface="LM Sans 8"/>
              </a:rPr>
              <a:t> 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04/11/2020).</a:t>
            </a:r>
          </a:p>
          <a:p>
            <a:pPr marL="12700">
              <a:lnSpc>
                <a:spcPts val="750"/>
              </a:lnSpc>
            </a:pPr>
            <a:r>
              <a:rPr spc="-5" dirty="0">
                <a:solidFill>
                  <a:srgbClr val="3333B2"/>
                </a:solidFill>
                <a:latin typeface="LM Sans 8"/>
                <a:cs typeface="LM Sans 8"/>
              </a:rPr>
              <a:t>[6]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L. J. </a:t>
            </a:r>
            <a:r>
              <a:rPr dirty="0">
                <a:solidFill>
                  <a:srgbClr val="000000"/>
                </a:solidFill>
                <a:latin typeface="LM Sans 8"/>
                <a:cs typeface="LM Sans 8"/>
              </a:rPr>
              <a:t>Lieberman, 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L. Volding, and J. </a:t>
            </a:r>
            <a:r>
              <a:rPr spc="-35" dirty="0">
                <a:solidFill>
                  <a:srgbClr val="000000"/>
                </a:solidFill>
                <a:latin typeface="LM Sans 8"/>
                <a:cs typeface="LM Sans 8"/>
              </a:rPr>
              <a:t>P. 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Winnick,“Comparing </a:t>
            </a:r>
            <a:r>
              <a:rPr spc="-10" dirty="0">
                <a:solidFill>
                  <a:srgbClr val="000000"/>
                </a:solidFill>
                <a:latin typeface="LM Sans 8"/>
                <a:cs typeface="LM Sans 8"/>
              </a:rPr>
              <a:t>motor 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development of</a:t>
            </a:r>
            <a:r>
              <a:rPr spc="80" dirty="0">
                <a:solidFill>
                  <a:srgbClr val="000000"/>
                </a:solidFill>
                <a:latin typeface="LM Sans 8"/>
                <a:cs typeface="LM Sans 8"/>
              </a:rPr>
              <a:t> 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deaf</a:t>
            </a:r>
          </a:p>
          <a:p>
            <a:pPr marL="338455" marR="5080">
              <a:lnSpc>
                <a:spcPts val="800"/>
              </a:lnSpc>
              <a:spcBef>
                <a:spcPts val="40"/>
              </a:spcBef>
            </a:pP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children of deaf </a:t>
            </a:r>
            <a:r>
              <a:rPr spc="-10" dirty="0">
                <a:solidFill>
                  <a:srgbClr val="000000"/>
                </a:solidFill>
                <a:latin typeface="LM Sans 8"/>
                <a:cs typeface="LM Sans 8"/>
              </a:rPr>
              <a:t>parents 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and deaf children of </a:t>
            </a:r>
            <a:r>
              <a:rPr spc="-10" dirty="0">
                <a:solidFill>
                  <a:srgbClr val="000000"/>
                </a:solidFill>
                <a:latin typeface="LM Sans 8"/>
                <a:cs typeface="LM Sans 8"/>
              </a:rPr>
              <a:t>hearing 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parents,” </a:t>
            </a:r>
            <a:r>
              <a:rPr i="1" spc="-5" dirty="0">
                <a:solidFill>
                  <a:srgbClr val="000000"/>
                </a:solidFill>
                <a:latin typeface="LM Sans 8"/>
                <a:cs typeface="LM Sans 8"/>
              </a:rPr>
              <a:t>American Annals of the  Deaf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, vol. 149, no. 3, pp. 281–289, 2004, </a:t>
            </a:r>
            <a:r>
              <a:rPr spc="-5" dirty="0">
                <a:solidFill>
                  <a:srgbClr val="000000"/>
                </a:solidFill>
                <a:latin typeface="LM Roman Caps 10"/>
                <a:cs typeface="LM Roman Caps 10"/>
              </a:rPr>
              <a:t>issn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: 1543-0375. </a:t>
            </a:r>
            <a:r>
              <a:rPr spc="-5" dirty="0">
                <a:solidFill>
                  <a:srgbClr val="000000"/>
                </a:solidFill>
                <a:latin typeface="LM Roman Caps 10"/>
                <a:cs typeface="LM Roman Caps 10"/>
              </a:rPr>
              <a:t>doi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:</a:t>
            </a:r>
            <a:r>
              <a:rPr spc="165" dirty="0">
                <a:solidFill>
                  <a:srgbClr val="000000"/>
                </a:solidFill>
                <a:latin typeface="LM Sans 8"/>
                <a:cs typeface="LM Sans 8"/>
              </a:rPr>
              <a:t> </a:t>
            </a:r>
            <a:r>
              <a:rPr spc="-5" dirty="0">
                <a:hlinkClick r:id="rId4"/>
              </a:rPr>
              <a:t>10.1353/aad.2004.0027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.</a:t>
            </a:r>
          </a:p>
          <a:p>
            <a:pPr marL="338455">
              <a:lnSpc>
                <a:spcPts val="755"/>
              </a:lnSpc>
            </a:pP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[Online]. Available:</a:t>
            </a:r>
            <a:r>
              <a:rPr spc="35" dirty="0">
                <a:solidFill>
                  <a:srgbClr val="000000"/>
                </a:solidFill>
                <a:latin typeface="LM Sans 8"/>
                <a:cs typeface="LM Sans 8"/>
              </a:rPr>
              <a:t> </a:t>
            </a:r>
            <a:r>
              <a:rPr spc="-5" dirty="0">
                <a:hlinkClick r:id="rId5"/>
              </a:rPr>
              <a:t>http://muse.jhu.edu/content/crossref/journals/american_</a:t>
            </a:r>
          </a:p>
          <a:p>
            <a:pPr marL="12700" marR="300355" indent="325755">
              <a:lnSpc>
                <a:spcPts val="800"/>
              </a:lnSpc>
              <a:spcBef>
                <a:spcPts val="40"/>
              </a:spcBef>
            </a:pPr>
            <a:r>
              <a:rPr spc="-5" dirty="0">
                <a:hlinkClick r:id="rId5"/>
              </a:rPr>
              <a:t>annals_of_the_deaf/v149/149.3lieberman.html 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(visited on 03/15/2020).  </a:t>
            </a:r>
            <a:r>
              <a:rPr spc="-5" dirty="0">
                <a:solidFill>
                  <a:srgbClr val="3333B2"/>
                </a:solidFill>
                <a:latin typeface="LM Sans 8"/>
                <a:cs typeface="LM Sans 8"/>
              </a:rPr>
              <a:t>[7]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K. Ritter-Brinton and D. Stewart,“Hearing </a:t>
            </a:r>
            <a:r>
              <a:rPr spc="-10" dirty="0">
                <a:solidFill>
                  <a:srgbClr val="000000"/>
                </a:solidFill>
                <a:latin typeface="LM Sans 8"/>
                <a:cs typeface="LM Sans 8"/>
              </a:rPr>
              <a:t>parents 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and deaf children: Some</a:t>
            </a:r>
            <a:r>
              <a:rPr spc="110" dirty="0">
                <a:solidFill>
                  <a:srgbClr val="000000"/>
                </a:solidFill>
                <a:latin typeface="LM Sans 8"/>
                <a:cs typeface="LM Sans 8"/>
              </a:rPr>
              <a:t> </a:t>
            </a:r>
            <a:r>
              <a:rPr dirty="0">
                <a:solidFill>
                  <a:srgbClr val="000000"/>
                </a:solidFill>
                <a:latin typeface="LM Sans 8"/>
                <a:cs typeface="LM Sans 8"/>
              </a:rPr>
              <a:t>perspectives</a:t>
            </a:r>
          </a:p>
          <a:p>
            <a:pPr marL="338455">
              <a:lnSpc>
                <a:spcPts val="755"/>
              </a:lnSpc>
            </a:pP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on sign communication and service </a:t>
            </a:r>
            <a:r>
              <a:rPr dirty="0">
                <a:solidFill>
                  <a:srgbClr val="000000"/>
                </a:solidFill>
                <a:latin typeface="LM Sans 8"/>
                <a:cs typeface="LM Sans 8"/>
              </a:rPr>
              <a:t>delivery,” </a:t>
            </a:r>
            <a:r>
              <a:rPr i="1" spc="-5" dirty="0">
                <a:solidFill>
                  <a:srgbClr val="000000"/>
                </a:solidFill>
                <a:latin typeface="LM Sans 8"/>
                <a:cs typeface="LM Sans 8"/>
              </a:rPr>
              <a:t>American Annals of the Deaf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, vol.</a:t>
            </a:r>
            <a:r>
              <a:rPr spc="80" dirty="0">
                <a:solidFill>
                  <a:srgbClr val="000000"/>
                </a:solidFill>
                <a:latin typeface="LM Sans 8"/>
                <a:cs typeface="LM Sans 8"/>
              </a:rPr>
              <a:t> 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137,</a:t>
            </a:r>
          </a:p>
          <a:p>
            <a:pPr marL="338455" marR="252729">
              <a:lnSpc>
                <a:spcPts val="800"/>
              </a:lnSpc>
              <a:spcBef>
                <a:spcPts val="35"/>
              </a:spcBef>
            </a:pP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no. 2, pp. 85–91, 1992, Publisher: Gallaudet University Press, </a:t>
            </a:r>
            <a:r>
              <a:rPr spc="-5" dirty="0">
                <a:solidFill>
                  <a:srgbClr val="000000"/>
                </a:solidFill>
                <a:latin typeface="LM Roman Caps 10"/>
                <a:cs typeface="LM Roman Caps 10"/>
              </a:rPr>
              <a:t>issn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: 1543-0375. </a:t>
            </a:r>
            <a:r>
              <a:rPr spc="-5" dirty="0">
                <a:solidFill>
                  <a:srgbClr val="000000"/>
                </a:solidFill>
                <a:latin typeface="LM Roman Caps 10"/>
                <a:cs typeface="LM Roman Caps 10"/>
              </a:rPr>
              <a:t>doi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:  </a:t>
            </a:r>
            <a:r>
              <a:rPr spc="-5" dirty="0">
                <a:hlinkClick r:id="rId6"/>
              </a:rPr>
              <a:t>10.1353/aad.2012.1357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. [Online]. Available:  </a:t>
            </a:r>
            <a:r>
              <a:rPr spc="-5" dirty="0">
                <a:hlinkClick r:id="rId7"/>
              </a:rPr>
              <a:t>https://muse.jhu.edu/article/386721/summary 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(visited on</a:t>
            </a:r>
            <a:r>
              <a:rPr spc="-95" dirty="0">
                <a:solidFill>
                  <a:srgbClr val="000000"/>
                </a:solidFill>
                <a:latin typeface="LM Sans 8"/>
                <a:cs typeface="LM Sans 8"/>
              </a:rPr>
              <a:t> 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04/11/2020).</a:t>
            </a:r>
          </a:p>
          <a:p>
            <a:pPr marL="12700">
              <a:lnSpc>
                <a:spcPts val="750"/>
              </a:lnSpc>
            </a:pPr>
            <a:r>
              <a:rPr spc="-15" dirty="0">
                <a:solidFill>
                  <a:srgbClr val="3333B2"/>
                </a:solidFill>
                <a:latin typeface="LM Sans 8"/>
                <a:cs typeface="LM Sans 8"/>
              </a:rPr>
              <a:t>[8]</a:t>
            </a:r>
            <a:r>
              <a:rPr spc="-15" dirty="0">
                <a:solidFill>
                  <a:srgbClr val="000000"/>
                </a:solidFill>
                <a:latin typeface="LM Sans 8"/>
                <a:cs typeface="LM Sans 8"/>
              </a:rPr>
              <a:t>P. 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Boudreault and R. I. Mayberry,“Grammatical processing in american sign</a:t>
            </a:r>
            <a:r>
              <a:rPr spc="85" dirty="0">
                <a:solidFill>
                  <a:srgbClr val="000000"/>
                </a:solidFill>
                <a:latin typeface="LM Sans 8"/>
                <a:cs typeface="LM Sans 8"/>
              </a:rPr>
              <a:t> 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language:</a:t>
            </a:r>
          </a:p>
          <a:p>
            <a:pPr marL="338455" marR="52705">
              <a:lnSpc>
                <a:spcPts val="800"/>
              </a:lnSpc>
              <a:spcBef>
                <a:spcPts val="40"/>
              </a:spcBef>
            </a:pP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Age of first-language acquisition effects in relation to syntactic </a:t>
            </a:r>
            <a:r>
              <a:rPr dirty="0">
                <a:solidFill>
                  <a:srgbClr val="000000"/>
                </a:solidFill>
                <a:latin typeface="LM Sans 8"/>
                <a:cs typeface="LM Sans 8"/>
              </a:rPr>
              <a:t>structure,” </a:t>
            </a:r>
            <a:r>
              <a:rPr i="1" spc="-5" dirty="0">
                <a:solidFill>
                  <a:srgbClr val="000000"/>
                </a:solidFill>
                <a:latin typeface="LM Sans 8"/>
                <a:cs typeface="LM Sans 8"/>
              </a:rPr>
              <a:t>Language and  </a:t>
            </a:r>
            <a:r>
              <a:rPr i="1" spc="-10" dirty="0">
                <a:solidFill>
                  <a:srgbClr val="000000"/>
                </a:solidFill>
                <a:latin typeface="LM Sans 8"/>
                <a:cs typeface="LM Sans 8"/>
              </a:rPr>
              <a:t>Cognitive </a:t>
            </a:r>
            <a:r>
              <a:rPr i="1" dirty="0">
                <a:solidFill>
                  <a:srgbClr val="000000"/>
                </a:solidFill>
                <a:latin typeface="LM Sans 8"/>
                <a:cs typeface="LM Sans 8"/>
              </a:rPr>
              <a:t>Processes</a:t>
            </a:r>
            <a:r>
              <a:rPr dirty="0">
                <a:solidFill>
                  <a:srgbClr val="000000"/>
                </a:solidFill>
                <a:latin typeface="LM Sans 8"/>
                <a:cs typeface="LM Sans 8"/>
              </a:rPr>
              <a:t>, 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vol. 21, no. 5, pp. 608–635, Aug. 1, 2006, Publisher: Routledge  </a:t>
            </a:r>
            <a:r>
              <a:rPr spc="-10" dirty="0">
                <a:solidFill>
                  <a:srgbClr val="000000"/>
                </a:solidFill>
                <a:latin typeface="LM Sans 8"/>
                <a:cs typeface="LM Sans 8"/>
              </a:rPr>
              <a:t>eprint: 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https://doi.org/10.1080/01690960500139363, </a:t>
            </a:r>
            <a:r>
              <a:rPr spc="-5" dirty="0">
                <a:solidFill>
                  <a:srgbClr val="000000"/>
                </a:solidFill>
                <a:latin typeface="LM Roman Caps 10"/>
                <a:cs typeface="LM Roman Caps 10"/>
              </a:rPr>
              <a:t>issn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: 0169-0965. </a:t>
            </a:r>
            <a:r>
              <a:rPr spc="-5" dirty="0">
                <a:solidFill>
                  <a:srgbClr val="000000"/>
                </a:solidFill>
                <a:latin typeface="LM Roman Caps 10"/>
                <a:cs typeface="LM Roman Caps 10"/>
              </a:rPr>
              <a:t>doi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:  </a:t>
            </a:r>
            <a:r>
              <a:rPr spc="-5" dirty="0">
                <a:hlinkClick r:id="rId8"/>
              </a:rPr>
              <a:t>10.1080/01690960500139363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. [Online]. Available:  </a:t>
            </a:r>
            <a:r>
              <a:rPr spc="-5" dirty="0">
                <a:hlinkClick r:id="rId8"/>
              </a:rPr>
              <a:t>https://doi.org/10.1080/01690960500139363 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(visited on</a:t>
            </a:r>
            <a:r>
              <a:rPr spc="-110" dirty="0">
                <a:solidFill>
                  <a:srgbClr val="000000"/>
                </a:solidFill>
                <a:latin typeface="LM Sans 8"/>
                <a:cs typeface="LM Sans 8"/>
              </a:rPr>
              <a:t> 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04/11/2020).</a:t>
            </a:r>
          </a:p>
          <a:p>
            <a:pPr marL="12700">
              <a:lnSpc>
                <a:spcPts val="745"/>
              </a:lnSpc>
            </a:pPr>
            <a:r>
              <a:rPr spc="-5" dirty="0">
                <a:solidFill>
                  <a:srgbClr val="3333B2"/>
                </a:solidFill>
                <a:latin typeface="LM Sans 8"/>
                <a:cs typeface="LM Sans 8"/>
              </a:rPr>
              <a:t>[9]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K. </a:t>
            </a:r>
            <a:r>
              <a:rPr spc="-10" dirty="0">
                <a:solidFill>
                  <a:srgbClr val="000000"/>
                </a:solidFill>
                <a:latin typeface="LM Sans 8"/>
                <a:cs typeface="LM Sans 8"/>
              </a:rPr>
              <a:t>Emmorey 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and D. Corina,“Lexical recognition in sign language: Effects of</a:t>
            </a:r>
            <a:r>
              <a:rPr spc="70" dirty="0">
                <a:solidFill>
                  <a:srgbClr val="000000"/>
                </a:solidFill>
                <a:latin typeface="LM Sans 8"/>
                <a:cs typeface="LM Sans 8"/>
              </a:rPr>
              <a:t> 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phonetic</a:t>
            </a:r>
          </a:p>
          <a:p>
            <a:pPr marL="338455" marR="107314">
              <a:lnSpc>
                <a:spcPts val="800"/>
              </a:lnSpc>
              <a:spcBef>
                <a:spcPts val="40"/>
              </a:spcBef>
            </a:pP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structure and morphology,” </a:t>
            </a:r>
            <a:r>
              <a:rPr i="1" spc="-5" dirty="0">
                <a:solidFill>
                  <a:srgbClr val="000000"/>
                </a:solidFill>
                <a:latin typeface="LM Sans 8"/>
                <a:cs typeface="LM Sans 8"/>
              </a:rPr>
              <a:t>Perceptual and </a:t>
            </a:r>
            <a:r>
              <a:rPr i="1" spc="-10" dirty="0">
                <a:solidFill>
                  <a:srgbClr val="000000"/>
                </a:solidFill>
                <a:latin typeface="LM Sans 8"/>
                <a:cs typeface="LM Sans 8"/>
              </a:rPr>
              <a:t>Motor </a:t>
            </a:r>
            <a:r>
              <a:rPr i="1" spc="-5" dirty="0">
                <a:solidFill>
                  <a:srgbClr val="000000"/>
                </a:solidFill>
                <a:latin typeface="LM Sans 8"/>
                <a:cs typeface="LM Sans 8"/>
              </a:rPr>
              <a:t>Skills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, vol. 71, no. 3, pp. 1227–1252,  1990, Place: US Publisher: Perceptual &amp; </a:t>
            </a:r>
            <a:r>
              <a:rPr spc="-10" dirty="0">
                <a:solidFill>
                  <a:srgbClr val="000000"/>
                </a:solidFill>
                <a:latin typeface="LM Sans 8"/>
                <a:cs typeface="LM Sans 8"/>
              </a:rPr>
              <a:t>Motor 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Skills,</a:t>
            </a:r>
            <a:r>
              <a:rPr spc="10" dirty="0">
                <a:solidFill>
                  <a:srgbClr val="000000"/>
                </a:solidFill>
                <a:latin typeface="LM Sans 8"/>
                <a:cs typeface="LM Sans 8"/>
              </a:rPr>
              <a:t> </a:t>
            </a:r>
            <a:r>
              <a:rPr spc="-5" dirty="0">
                <a:solidFill>
                  <a:srgbClr val="000000"/>
                </a:solidFill>
                <a:latin typeface="LM Roman Caps 10"/>
                <a:cs typeface="LM Roman Caps 10"/>
              </a:rPr>
              <a:t>issn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:</a:t>
            </a:r>
          </a:p>
          <a:p>
            <a:pPr marL="338455">
              <a:lnSpc>
                <a:spcPts val="775"/>
              </a:lnSpc>
            </a:pP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1558-688X(Electronic),0031-5125(Print). </a:t>
            </a:r>
            <a:r>
              <a:rPr spc="-5" dirty="0">
                <a:solidFill>
                  <a:srgbClr val="000000"/>
                </a:solidFill>
                <a:latin typeface="LM Roman Caps 10"/>
                <a:cs typeface="LM Roman Caps 10"/>
              </a:rPr>
              <a:t>doi</a:t>
            </a:r>
            <a:r>
              <a:rPr spc="-5" dirty="0">
                <a:solidFill>
                  <a:srgbClr val="000000"/>
                </a:solidFill>
                <a:latin typeface="LM Sans 8"/>
                <a:cs typeface="LM Sans 8"/>
              </a:rPr>
              <a:t>:</a:t>
            </a:r>
            <a:r>
              <a:rPr spc="5" dirty="0">
                <a:solidFill>
                  <a:srgbClr val="000000"/>
                </a:solidFill>
                <a:latin typeface="LM Sans 8"/>
                <a:cs typeface="LM Sans 8"/>
              </a:rPr>
              <a:t> </a:t>
            </a:r>
            <a:r>
              <a:rPr dirty="0">
                <a:hlinkClick r:id="rId9"/>
              </a:rPr>
              <a:t>10.2466/PMS.71.8.1227-1252</a:t>
            </a:r>
            <a:r>
              <a:rPr dirty="0">
                <a:solidFill>
                  <a:srgbClr val="000000"/>
                </a:solidFill>
                <a:latin typeface="LM Sans 8"/>
                <a:cs typeface="LM Sans 8"/>
              </a:rPr>
              <a:t>.</a:t>
            </a:r>
          </a:p>
        </p:txBody>
      </p:sp>
      <p:grpSp>
        <p:nvGrpSpPr>
          <p:cNvPr id="15" name="object 25">
            <a:extLst>
              <a:ext uri="{FF2B5EF4-FFF2-40B4-BE49-F238E27FC236}">
                <a16:creationId xmlns:a16="http://schemas.microsoft.com/office/drawing/2014/main" id="{038D5A72-355C-4EDE-A3FE-579D55E7CF87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16" name="object 26">
              <a:extLst>
                <a:ext uri="{FF2B5EF4-FFF2-40B4-BE49-F238E27FC236}">
                  <a16:creationId xmlns:a16="http://schemas.microsoft.com/office/drawing/2014/main" id="{ED570FEC-558E-43AC-8D53-E4ECA5A078AB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7">
              <a:extLst>
                <a:ext uri="{FF2B5EF4-FFF2-40B4-BE49-F238E27FC236}">
                  <a16:creationId xmlns:a16="http://schemas.microsoft.com/office/drawing/2014/main" id="{31572581-9BAD-42B8-AA36-0BDEE59AF080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8">
              <a:extLst>
                <a:ext uri="{FF2B5EF4-FFF2-40B4-BE49-F238E27FC236}">
                  <a16:creationId xmlns:a16="http://schemas.microsoft.com/office/drawing/2014/main" id="{96429CCA-C7F5-436C-BA9E-7B24DECC8890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29">
            <a:extLst>
              <a:ext uri="{FF2B5EF4-FFF2-40B4-BE49-F238E27FC236}">
                <a16:creationId xmlns:a16="http://schemas.microsoft.com/office/drawing/2014/main" id="{B54145DE-AD8A-4595-BA41-EB79F2157DBD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20" name="object 30">
            <a:extLst>
              <a:ext uri="{FF2B5EF4-FFF2-40B4-BE49-F238E27FC236}">
                <a16:creationId xmlns:a16="http://schemas.microsoft.com/office/drawing/2014/main" id="{57C4B02D-C1F3-4932-944B-3081E980777B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1" name="object 31">
            <a:extLst>
              <a:ext uri="{FF2B5EF4-FFF2-40B4-BE49-F238E27FC236}">
                <a16:creationId xmlns:a16="http://schemas.microsoft.com/office/drawing/2014/main" id="{A784C2CC-1177-4432-AE63-F615CF24EB06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2" name="object 32">
            <a:extLst>
              <a:ext uri="{FF2B5EF4-FFF2-40B4-BE49-F238E27FC236}">
                <a16:creationId xmlns:a16="http://schemas.microsoft.com/office/drawing/2014/main" id="{A30A59B9-F2F2-494C-943D-F2391EC6F3F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28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4282"/>
            <a:ext cx="13246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pc="10"/>
              <a:t>Kaynakça</a:t>
            </a:r>
            <a:endParaRPr spc="10" dirty="0"/>
          </a:p>
        </p:txBody>
      </p:sp>
      <p:sp>
        <p:nvSpPr>
          <p:cNvPr id="3" name="object 3"/>
          <p:cNvSpPr/>
          <p:nvPr/>
        </p:nvSpPr>
        <p:spPr>
          <a:xfrm>
            <a:off x="1964677" y="1218577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232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9810" y="1319809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232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613742"/>
            <a:ext cx="3900804" cy="23590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38455" marR="27305" indent="-326390">
              <a:lnSpc>
                <a:spcPts val="800"/>
              </a:lnSpc>
              <a:spcBef>
                <a:spcPts val="155"/>
              </a:spcBef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[10]</a:t>
            </a:r>
            <a:r>
              <a:rPr sz="700" spc="-5" dirty="0">
                <a:latin typeface="LM Sans 8"/>
                <a:cs typeface="LM Sans 8"/>
              </a:rPr>
              <a:t>R. I. Mayberry,“First-language acquisition after </a:t>
            </a:r>
            <a:r>
              <a:rPr sz="700" dirty="0">
                <a:latin typeface="LM Sans 8"/>
                <a:cs typeface="LM Sans 8"/>
              </a:rPr>
              <a:t>childhood </a:t>
            </a:r>
            <a:r>
              <a:rPr sz="700" spc="-5" dirty="0">
                <a:latin typeface="LM Sans 8"/>
                <a:cs typeface="LM Sans 8"/>
              </a:rPr>
              <a:t>differs from second-language  acquisition: The case of american sign </a:t>
            </a:r>
            <a:r>
              <a:rPr sz="700" dirty="0">
                <a:latin typeface="LM Sans 8"/>
                <a:cs typeface="LM Sans 8"/>
              </a:rPr>
              <a:t>language,” </a:t>
            </a:r>
            <a:r>
              <a:rPr sz="700" i="1" spc="-5" dirty="0">
                <a:latin typeface="LM Sans 8"/>
                <a:cs typeface="LM Sans 8"/>
              </a:rPr>
              <a:t>Journal of </a:t>
            </a:r>
            <a:r>
              <a:rPr sz="700" i="1" dirty="0">
                <a:latin typeface="LM Sans 8"/>
                <a:cs typeface="LM Sans 8"/>
              </a:rPr>
              <a:t>Speech </a:t>
            </a:r>
            <a:r>
              <a:rPr sz="700" i="1" spc="-5" dirty="0">
                <a:latin typeface="LM Sans 8"/>
                <a:cs typeface="LM Sans 8"/>
              </a:rPr>
              <a:t>&amp; </a:t>
            </a:r>
            <a:r>
              <a:rPr sz="700" i="1" spc="-10" dirty="0">
                <a:latin typeface="LM Sans 8"/>
                <a:cs typeface="LM Sans 8"/>
              </a:rPr>
              <a:t>Hearing </a:t>
            </a:r>
            <a:r>
              <a:rPr sz="700" i="1" spc="-5" dirty="0">
                <a:latin typeface="LM Sans 8"/>
                <a:cs typeface="LM Sans 8"/>
              </a:rPr>
              <a:t>Research</a:t>
            </a:r>
            <a:r>
              <a:rPr sz="700" spc="-5" dirty="0">
                <a:latin typeface="LM Sans 8"/>
                <a:cs typeface="LM Sans 8"/>
              </a:rPr>
              <a:t>,  vol. 36, no. 6, pp. 1258–1270, 1993, Place: US Publisher:</a:t>
            </a:r>
            <a:r>
              <a:rPr sz="700" spc="30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American</a:t>
            </a:r>
            <a:endParaRPr sz="700">
              <a:latin typeface="LM Sans 8"/>
              <a:cs typeface="LM Sans 8"/>
            </a:endParaRPr>
          </a:p>
          <a:p>
            <a:pPr marL="338455">
              <a:lnSpc>
                <a:spcPts val="750"/>
              </a:lnSpc>
            </a:pPr>
            <a:r>
              <a:rPr sz="700" spc="-5" dirty="0">
                <a:latin typeface="LM Sans 8"/>
                <a:cs typeface="LM Sans 8"/>
              </a:rPr>
              <a:t>Speech-Language-Hearing Assn, </a:t>
            </a:r>
            <a:r>
              <a:rPr sz="700" spc="-5" dirty="0">
                <a:latin typeface="LM Roman Caps 10"/>
                <a:cs typeface="LM Roman Caps 10"/>
              </a:rPr>
              <a:t>issn</a:t>
            </a:r>
            <a:r>
              <a:rPr sz="700" spc="-5" dirty="0">
                <a:latin typeface="LM Sans 8"/>
                <a:cs typeface="LM Sans 8"/>
              </a:rPr>
              <a:t>: 0022-4685(Print). </a:t>
            </a:r>
            <a:r>
              <a:rPr sz="700" spc="-5" dirty="0">
                <a:latin typeface="LM Roman Caps 10"/>
                <a:cs typeface="LM Roman Caps 10"/>
              </a:rPr>
              <a:t>doi</a:t>
            </a:r>
            <a:r>
              <a:rPr sz="700" spc="-5" dirty="0">
                <a:latin typeface="LM Sans 8"/>
                <a:cs typeface="LM Sans 8"/>
              </a:rPr>
              <a:t>:</a:t>
            </a:r>
            <a:r>
              <a:rPr sz="700" spc="120" dirty="0">
                <a:latin typeface="LM Sans 8"/>
                <a:cs typeface="LM Sans 8"/>
              </a:rPr>
              <a:t>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2"/>
              </a:rPr>
              <a:t>10.1044/jshr.3606.1258</a:t>
            </a:r>
            <a:r>
              <a:rPr sz="700" spc="-5" dirty="0">
                <a:latin typeface="LM Sans 8"/>
                <a:cs typeface="LM Sans 8"/>
              </a:rPr>
              <a:t>.</a:t>
            </a:r>
            <a:endParaRPr sz="700">
              <a:latin typeface="LM Sans 8"/>
              <a:cs typeface="LM Sans 8"/>
            </a:endParaRPr>
          </a:p>
          <a:p>
            <a:pPr marL="338455" marR="266700" indent="-326390">
              <a:lnSpc>
                <a:spcPts val="800"/>
              </a:lnSpc>
              <a:spcBef>
                <a:spcPts val="40"/>
              </a:spcBef>
              <a:tabLst>
                <a:tab pos="2910205" algn="l"/>
              </a:tabLst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[11]</a:t>
            </a:r>
            <a:r>
              <a:rPr sz="700" spc="-5" dirty="0">
                <a:latin typeface="LM Sans 8"/>
                <a:cs typeface="LM Sans 8"/>
              </a:rPr>
              <a:t>E. L. Newport,“Maturational constraints on</a:t>
            </a:r>
            <a:r>
              <a:rPr sz="700" spc="155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language</a:t>
            </a:r>
            <a:r>
              <a:rPr sz="700" spc="25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learning,”	</a:t>
            </a:r>
            <a:r>
              <a:rPr sz="700" i="1" spc="-10" dirty="0">
                <a:latin typeface="LM Sans 8"/>
                <a:cs typeface="LM Sans 8"/>
              </a:rPr>
              <a:t>Cognitive </a:t>
            </a:r>
            <a:r>
              <a:rPr sz="700" i="1" spc="-5" dirty="0">
                <a:latin typeface="LM Sans 8"/>
                <a:cs typeface="LM Sans 8"/>
              </a:rPr>
              <a:t>Science</a:t>
            </a:r>
            <a:r>
              <a:rPr sz="700" spc="-5" dirty="0">
                <a:latin typeface="LM Sans 8"/>
                <a:cs typeface="LM Sans 8"/>
              </a:rPr>
              <a:t>,  vol. 14, no. 1, pp. 11–28, 1990,</a:t>
            </a:r>
            <a:r>
              <a:rPr sz="700" spc="20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eprint:</a:t>
            </a:r>
            <a:endParaRPr sz="700">
              <a:latin typeface="LM Sans 8"/>
              <a:cs typeface="LM Sans 8"/>
            </a:endParaRPr>
          </a:p>
          <a:p>
            <a:pPr marL="338455">
              <a:lnSpc>
                <a:spcPts val="755"/>
              </a:lnSpc>
            </a:pPr>
            <a:r>
              <a:rPr sz="700" spc="-5" dirty="0">
                <a:latin typeface="LM Sans 8"/>
                <a:cs typeface="LM Sans 8"/>
              </a:rPr>
              <a:t>https://onlinelibrary.wiley.com/doi/pdf/10.1207/s15516709cog1401 2, </a:t>
            </a:r>
            <a:r>
              <a:rPr sz="700" spc="-5" dirty="0">
                <a:latin typeface="LM Roman Caps 10"/>
                <a:cs typeface="LM Roman Caps 10"/>
              </a:rPr>
              <a:t>issn</a:t>
            </a:r>
            <a:r>
              <a:rPr sz="700" spc="-5" dirty="0">
                <a:latin typeface="LM Sans 8"/>
                <a:cs typeface="LM Sans 8"/>
              </a:rPr>
              <a:t>:</a:t>
            </a:r>
            <a:r>
              <a:rPr sz="700" spc="25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1551-6709.</a:t>
            </a:r>
            <a:endParaRPr sz="700">
              <a:latin typeface="LM Sans 8"/>
              <a:cs typeface="LM Sans 8"/>
            </a:endParaRPr>
          </a:p>
          <a:p>
            <a:pPr marL="338455" marR="5080">
              <a:lnSpc>
                <a:spcPts val="800"/>
              </a:lnSpc>
              <a:spcBef>
                <a:spcPts val="40"/>
              </a:spcBef>
            </a:pPr>
            <a:r>
              <a:rPr sz="700" spc="-5" dirty="0">
                <a:latin typeface="LM Roman Caps 10"/>
                <a:cs typeface="LM Roman Caps 10"/>
              </a:rPr>
              <a:t>doi</a:t>
            </a:r>
            <a:r>
              <a:rPr sz="700" spc="-5" dirty="0">
                <a:latin typeface="LM Sans 8"/>
                <a:cs typeface="LM Sans 8"/>
              </a:rPr>
              <a:t>: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3"/>
              </a:rPr>
              <a:t>10.1207/s15516709cog1401_2</a:t>
            </a:r>
            <a:r>
              <a:rPr sz="700" spc="-5" dirty="0">
                <a:latin typeface="LM Sans 8"/>
                <a:cs typeface="LM Sans 8"/>
              </a:rPr>
              <a:t>. [Online]. Available: 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4"/>
              </a:rPr>
              <a:t>https://onlinelibrary.wiley.com/doi/abs/10.1207/s15516709cog1401_2 </a:t>
            </a:r>
            <a:r>
              <a:rPr sz="700" spc="-5" dirty="0">
                <a:latin typeface="LM Sans 8"/>
                <a:cs typeface="LM Sans 8"/>
              </a:rPr>
              <a:t>(visited on  04/11/2020).</a:t>
            </a:r>
            <a:endParaRPr sz="700">
              <a:latin typeface="LM Sans 8"/>
              <a:cs typeface="LM Sans 8"/>
            </a:endParaRPr>
          </a:p>
          <a:p>
            <a:pPr marL="12700">
              <a:lnSpc>
                <a:spcPts val="750"/>
              </a:lnSpc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[12]</a:t>
            </a:r>
            <a:r>
              <a:rPr sz="700" spc="-5" dirty="0">
                <a:latin typeface="LM Sans 8"/>
                <a:cs typeface="LM Sans 8"/>
              </a:rPr>
              <a:t>C. R. Marshall, K. </a:t>
            </a:r>
            <a:r>
              <a:rPr sz="700" spc="-10" dirty="0">
                <a:latin typeface="LM Sans 8"/>
                <a:cs typeface="LM Sans 8"/>
              </a:rPr>
              <a:t>Rowley, </a:t>
            </a:r>
            <a:r>
              <a:rPr sz="700" spc="-5" dirty="0">
                <a:latin typeface="LM Sans 8"/>
                <a:cs typeface="LM Sans 8"/>
              </a:rPr>
              <a:t>K. Mason, R. Herman, and G. Morgan,“Lexical organization</a:t>
            </a:r>
            <a:r>
              <a:rPr sz="700" spc="-55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in</a:t>
            </a:r>
            <a:endParaRPr sz="700">
              <a:latin typeface="LM Sans 8"/>
              <a:cs typeface="LM Sans 8"/>
            </a:endParaRPr>
          </a:p>
          <a:p>
            <a:pPr marL="338455" marR="83820">
              <a:lnSpc>
                <a:spcPts val="800"/>
              </a:lnSpc>
              <a:spcBef>
                <a:spcPts val="35"/>
              </a:spcBef>
            </a:pPr>
            <a:r>
              <a:rPr sz="700" spc="-5" dirty="0">
                <a:latin typeface="LM Sans 8"/>
                <a:cs typeface="LM Sans 8"/>
              </a:rPr>
              <a:t>deaf children who use british sign language: Evidence from a semantic fluency </a:t>
            </a:r>
            <a:r>
              <a:rPr sz="700" dirty="0">
                <a:latin typeface="LM Sans 8"/>
                <a:cs typeface="LM Sans 8"/>
              </a:rPr>
              <a:t>task,” </a:t>
            </a:r>
            <a:r>
              <a:rPr sz="700" i="1" spc="-5" dirty="0">
                <a:latin typeface="LM Sans 8"/>
                <a:cs typeface="LM Sans 8"/>
              </a:rPr>
              <a:t>J.  </a:t>
            </a:r>
            <a:r>
              <a:rPr sz="700" i="1" spc="-10" dirty="0">
                <a:latin typeface="LM Sans 8"/>
                <a:cs typeface="LM Sans 8"/>
              </a:rPr>
              <a:t>Child </a:t>
            </a:r>
            <a:r>
              <a:rPr sz="700" i="1" spc="-5" dirty="0">
                <a:latin typeface="LM Sans 8"/>
                <a:cs typeface="LM Sans 8"/>
              </a:rPr>
              <a:t>Lang.</a:t>
            </a:r>
            <a:r>
              <a:rPr sz="700" spc="-5" dirty="0">
                <a:latin typeface="LM Sans 8"/>
                <a:cs typeface="LM Sans 8"/>
              </a:rPr>
              <a:t>, vol. 40, no. 1, pp. 193–220, Jan. 2013, </a:t>
            </a:r>
            <a:r>
              <a:rPr sz="700" spc="-5" dirty="0">
                <a:latin typeface="LM Roman Caps 10"/>
                <a:cs typeface="LM Roman Caps 10"/>
              </a:rPr>
              <a:t>issn</a:t>
            </a:r>
            <a:r>
              <a:rPr sz="700" spc="-5" dirty="0">
                <a:latin typeface="LM Sans 8"/>
                <a:cs typeface="LM Sans 8"/>
              </a:rPr>
              <a:t>: 0305-0009, 1469-7602. </a:t>
            </a:r>
            <a:r>
              <a:rPr sz="700" spc="-5" dirty="0">
                <a:latin typeface="LM Roman Caps 10"/>
                <a:cs typeface="LM Roman Caps 10"/>
              </a:rPr>
              <a:t>doi</a:t>
            </a:r>
            <a:r>
              <a:rPr sz="700" spc="-5" dirty="0">
                <a:latin typeface="LM Sans 8"/>
                <a:cs typeface="LM Sans 8"/>
              </a:rPr>
              <a:t>: 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5"/>
              </a:rPr>
              <a:t>10.1017/S0305000912000116</a:t>
            </a:r>
            <a:r>
              <a:rPr sz="700" spc="-5" dirty="0">
                <a:latin typeface="LM Sans 8"/>
                <a:cs typeface="LM Sans 8"/>
              </a:rPr>
              <a:t>. [Online]. Available: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6"/>
              </a:rPr>
              <a:t>https://www.cambridge.org/core/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</a:rPr>
              <a:t>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6"/>
              </a:rPr>
              <a:t>product/identifier/S0305000912000116/type/journal_article </a:t>
            </a:r>
            <a:r>
              <a:rPr sz="700" spc="-5" dirty="0">
                <a:latin typeface="LM Sans 8"/>
                <a:cs typeface="LM Sans 8"/>
              </a:rPr>
              <a:t>(visited on  03/15/2020).</a:t>
            </a:r>
            <a:endParaRPr sz="700">
              <a:latin typeface="LM Sans 8"/>
              <a:cs typeface="LM Sans 8"/>
            </a:endParaRPr>
          </a:p>
          <a:p>
            <a:pPr marL="12700">
              <a:lnSpc>
                <a:spcPts val="745"/>
              </a:lnSpc>
              <a:tabLst>
                <a:tab pos="887094" algn="l"/>
              </a:tabLst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[13]</a:t>
            </a:r>
            <a:r>
              <a:rPr sz="700" spc="-5" dirty="0">
                <a:latin typeface="LM Sans 8"/>
                <a:cs typeface="LM Sans 8"/>
              </a:rPr>
              <a:t>D.</a:t>
            </a:r>
            <a:r>
              <a:rPr sz="700" spc="10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Anderson,	</a:t>
            </a:r>
            <a:r>
              <a:rPr sz="700" i="1" spc="-5" dirty="0">
                <a:latin typeface="LM Sans 8"/>
                <a:cs typeface="LM Sans 8"/>
              </a:rPr>
              <a:t>Lexical Development of Deaf </a:t>
            </a:r>
            <a:r>
              <a:rPr sz="700" i="1" spc="-10" dirty="0">
                <a:latin typeface="LM Sans 8"/>
                <a:cs typeface="LM Sans 8"/>
              </a:rPr>
              <a:t>Children </a:t>
            </a:r>
            <a:r>
              <a:rPr sz="700" i="1" spc="-5" dirty="0">
                <a:latin typeface="LM Sans 8"/>
                <a:cs typeface="LM Sans 8"/>
              </a:rPr>
              <a:t>Acquiring Signed Languages</a:t>
            </a:r>
            <a:r>
              <a:rPr sz="700" spc="-5" dirty="0">
                <a:latin typeface="LM Sans 8"/>
                <a:cs typeface="LM Sans 8"/>
              </a:rPr>
              <a:t>.</a:t>
            </a:r>
            <a:r>
              <a:rPr sz="700" spc="105" dirty="0">
                <a:latin typeface="LM Sans 8"/>
                <a:cs typeface="LM Sans 8"/>
              </a:rPr>
              <a:t> </a:t>
            </a:r>
            <a:r>
              <a:rPr sz="700" spc="-10" dirty="0">
                <a:latin typeface="LM Sans 8"/>
                <a:cs typeface="LM Sans 8"/>
              </a:rPr>
              <a:t>Oxford</a:t>
            </a:r>
            <a:endParaRPr sz="700">
              <a:latin typeface="LM Sans 8"/>
              <a:cs typeface="LM Sans 8"/>
            </a:endParaRPr>
          </a:p>
          <a:p>
            <a:pPr marL="338455" marR="26670">
              <a:lnSpc>
                <a:spcPts val="800"/>
              </a:lnSpc>
              <a:spcBef>
                <a:spcPts val="40"/>
              </a:spcBef>
            </a:pPr>
            <a:r>
              <a:rPr sz="700" spc="-5" dirty="0">
                <a:latin typeface="LM Sans 8"/>
                <a:cs typeface="LM Sans 8"/>
              </a:rPr>
              <a:t>University Press, 2005, Publication Title: Advances in the Sign-Language Development of  Deaf </a:t>
            </a:r>
            <a:r>
              <a:rPr sz="700" spc="-10" dirty="0">
                <a:latin typeface="LM Sans 8"/>
                <a:cs typeface="LM Sans 8"/>
              </a:rPr>
              <a:t>Children </a:t>
            </a:r>
            <a:r>
              <a:rPr sz="700" spc="-5" dirty="0">
                <a:latin typeface="LM Sans 8"/>
                <a:cs typeface="LM Sans 8"/>
              </a:rPr>
              <a:t>Section: Advances in the Sign-Language Development of Deaf </a:t>
            </a:r>
            <a:r>
              <a:rPr sz="700" spc="-10" dirty="0">
                <a:latin typeface="LM Sans 8"/>
                <a:cs typeface="LM Sans 8"/>
              </a:rPr>
              <a:t>Children,  </a:t>
            </a:r>
            <a:r>
              <a:rPr sz="700" spc="-5" dirty="0">
                <a:latin typeface="LM Roman Caps 10"/>
                <a:cs typeface="LM Roman Caps 10"/>
              </a:rPr>
              <a:t>isbn</a:t>
            </a:r>
            <a:r>
              <a:rPr sz="700" spc="-5" dirty="0">
                <a:latin typeface="LM Sans 8"/>
                <a:cs typeface="LM Sans 8"/>
              </a:rPr>
              <a:t>: 978-0-19-989373-7. [Online]. Available: 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7"/>
              </a:rPr>
              <a:t>https://www.oxfordscholarship.com/view/10.1093/acprof: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</a:rPr>
              <a:t> </a:t>
            </a:r>
            <a:r>
              <a:rPr sz="700" dirty="0">
                <a:solidFill>
                  <a:srgbClr val="044A90"/>
                </a:solidFill>
                <a:latin typeface="LM Mono 8"/>
                <a:cs typeface="LM Mono 8"/>
              </a:rPr>
              <a:t>oso/9780195180947.001.0001/acprof-9780195180947-chapter-6 </a:t>
            </a:r>
            <a:r>
              <a:rPr sz="700" spc="-5" dirty="0">
                <a:latin typeface="LM Sans 8"/>
                <a:cs typeface="LM Sans 8"/>
              </a:rPr>
              <a:t>(visited on  04/11/2020).</a:t>
            </a:r>
            <a:endParaRPr sz="700">
              <a:latin typeface="LM Sans 8"/>
              <a:cs typeface="LM Sans 8"/>
            </a:endParaRPr>
          </a:p>
        </p:txBody>
      </p:sp>
      <p:grpSp>
        <p:nvGrpSpPr>
          <p:cNvPr id="14" name="object 25">
            <a:extLst>
              <a:ext uri="{FF2B5EF4-FFF2-40B4-BE49-F238E27FC236}">
                <a16:creationId xmlns:a16="http://schemas.microsoft.com/office/drawing/2014/main" id="{AE83E753-B4D9-4D19-BC88-B2C3C7157098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15" name="object 26">
              <a:extLst>
                <a:ext uri="{FF2B5EF4-FFF2-40B4-BE49-F238E27FC236}">
                  <a16:creationId xmlns:a16="http://schemas.microsoft.com/office/drawing/2014/main" id="{648A37B6-9990-4613-836C-B74AD35719B4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7">
              <a:extLst>
                <a:ext uri="{FF2B5EF4-FFF2-40B4-BE49-F238E27FC236}">
                  <a16:creationId xmlns:a16="http://schemas.microsoft.com/office/drawing/2014/main" id="{C8621FA8-B705-41D7-95C6-F4EA3FFE2D2D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8">
              <a:extLst>
                <a:ext uri="{FF2B5EF4-FFF2-40B4-BE49-F238E27FC236}">
                  <a16:creationId xmlns:a16="http://schemas.microsoft.com/office/drawing/2014/main" id="{425B25AF-F385-4A79-81BD-549ABC7DA1D8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29">
            <a:extLst>
              <a:ext uri="{FF2B5EF4-FFF2-40B4-BE49-F238E27FC236}">
                <a16:creationId xmlns:a16="http://schemas.microsoft.com/office/drawing/2014/main" id="{7E51518F-02C7-4CC2-BDD8-2C07D76F4DD9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19" name="object 30">
            <a:extLst>
              <a:ext uri="{FF2B5EF4-FFF2-40B4-BE49-F238E27FC236}">
                <a16:creationId xmlns:a16="http://schemas.microsoft.com/office/drawing/2014/main" id="{6070E3F4-2BB4-4FD2-BC45-215097C6F9CD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0" name="object 31">
            <a:extLst>
              <a:ext uri="{FF2B5EF4-FFF2-40B4-BE49-F238E27FC236}">
                <a16:creationId xmlns:a16="http://schemas.microsoft.com/office/drawing/2014/main" id="{6FE4DF3C-5B6B-4897-AE1A-0182274427F1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1" name="object 32">
            <a:extLst>
              <a:ext uri="{FF2B5EF4-FFF2-40B4-BE49-F238E27FC236}">
                <a16:creationId xmlns:a16="http://schemas.microsoft.com/office/drawing/2014/main" id="{9613779C-3203-47B7-A64B-7EB73622C0D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29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4282"/>
            <a:ext cx="15062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pc="15"/>
              <a:t>Giriş</a:t>
            </a:r>
            <a:endParaRPr spc="10" dirty="0"/>
          </a:p>
        </p:txBody>
      </p:sp>
      <p:grpSp>
        <p:nvGrpSpPr>
          <p:cNvPr id="3" name="object 3"/>
          <p:cNvGrpSpPr/>
          <p:nvPr/>
        </p:nvGrpSpPr>
        <p:grpSpPr>
          <a:xfrm>
            <a:off x="309193" y="617994"/>
            <a:ext cx="1318895" cy="615315"/>
            <a:chOff x="309193" y="617994"/>
            <a:chExt cx="1318895" cy="615315"/>
          </a:xfrm>
        </p:grpSpPr>
        <p:sp>
          <p:nvSpPr>
            <p:cNvPr id="4" name="object 4"/>
            <p:cNvSpPr/>
            <p:nvPr/>
          </p:nvSpPr>
          <p:spPr>
            <a:xfrm>
              <a:off x="309193" y="617994"/>
              <a:ext cx="1268095" cy="82550"/>
            </a:xfrm>
            <a:custGeom>
              <a:avLst/>
              <a:gdLst/>
              <a:ahLst/>
              <a:cxnLst/>
              <a:rect l="l" t="t" r="r" b="b"/>
              <a:pathLst>
                <a:path w="1268095" h="82550">
                  <a:moveTo>
                    <a:pt x="1217228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1268028" y="82384"/>
                  </a:lnTo>
                  <a:lnTo>
                    <a:pt x="1268028" y="50800"/>
                  </a:lnTo>
                  <a:lnTo>
                    <a:pt x="1264019" y="31075"/>
                  </a:lnTo>
                  <a:lnTo>
                    <a:pt x="1253105" y="14922"/>
                  </a:lnTo>
                  <a:lnTo>
                    <a:pt x="1236953" y="4008"/>
                  </a:lnTo>
                  <a:lnTo>
                    <a:pt x="1217228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9994" y="1131227"/>
              <a:ext cx="101600" cy="101600"/>
            </a:xfrm>
            <a:prstGeom prst="rect">
              <a:avLst/>
            </a:prstGeom>
            <a:blipFill>
              <a:blip r:embed="rId2" cstate="print">
                <a:biLevel thresh="25000"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0794" y="1118526"/>
              <a:ext cx="1217218" cy="114300"/>
            </a:xfrm>
            <a:prstGeom prst="rect">
              <a:avLst/>
            </a:prstGeom>
            <a:blipFill>
              <a:blip r:embed="rId3" cstate="print">
                <a:biLevel thresh="25000"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77221" y="668566"/>
              <a:ext cx="50791" cy="462660"/>
            </a:xfrm>
            <a:prstGeom prst="rect">
              <a:avLst/>
            </a:prstGeom>
            <a:blipFill>
              <a:blip r:embed="rId4" cstate="print">
                <a:biLevel thresh="25000"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9193" y="662421"/>
              <a:ext cx="1268095" cy="520065"/>
            </a:xfrm>
            <a:custGeom>
              <a:avLst/>
              <a:gdLst/>
              <a:ahLst/>
              <a:cxnLst/>
              <a:rect l="l" t="t" r="r" b="b"/>
              <a:pathLst>
                <a:path w="1268095" h="520065">
                  <a:moveTo>
                    <a:pt x="1268028" y="0"/>
                  </a:moveTo>
                  <a:lnTo>
                    <a:pt x="0" y="0"/>
                  </a:lnTo>
                  <a:lnTo>
                    <a:pt x="0" y="468805"/>
                  </a:lnTo>
                  <a:lnTo>
                    <a:pt x="4008" y="488530"/>
                  </a:lnTo>
                  <a:lnTo>
                    <a:pt x="14922" y="504682"/>
                  </a:lnTo>
                  <a:lnTo>
                    <a:pt x="31075" y="515597"/>
                  </a:lnTo>
                  <a:lnTo>
                    <a:pt x="50800" y="519605"/>
                  </a:lnTo>
                  <a:lnTo>
                    <a:pt x="1217228" y="519605"/>
                  </a:lnTo>
                  <a:lnTo>
                    <a:pt x="1236953" y="515597"/>
                  </a:lnTo>
                  <a:lnTo>
                    <a:pt x="1253105" y="504682"/>
                  </a:lnTo>
                  <a:lnTo>
                    <a:pt x="1264019" y="488530"/>
                  </a:lnTo>
                  <a:lnTo>
                    <a:pt x="1268028" y="468805"/>
                  </a:lnTo>
                  <a:lnTo>
                    <a:pt x="1268028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77221" y="706658"/>
              <a:ext cx="0" cy="443865"/>
            </a:xfrm>
            <a:custGeom>
              <a:avLst/>
              <a:gdLst/>
              <a:ahLst/>
              <a:cxnLst/>
              <a:rect l="l" t="t" r="r" b="b"/>
              <a:pathLst>
                <a:path h="443865">
                  <a:moveTo>
                    <a:pt x="0" y="44361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77221" y="6939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7221" y="6812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77221" y="6685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19688" y="736416"/>
            <a:ext cx="1157525" cy="60388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66395" marR="5080" indent="-354330" algn="ctr">
              <a:lnSpc>
                <a:spcPct val="101499"/>
              </a:lnSpc>
              <a:spcBef>
                <a:spcPts val="80"/>
              </a:spcBef>
            </a:pPr>
            <a:r>
              <a:rPr lang="en-US" sz="900" spc="-5">
                <a:solidFill>
                  <a:srgbClr val="FFFFFF"/>
                </a:solidFill>
                <a:latin typeface="LM Sans 9"/>
                <a:cs typeface="LM Sans 9"/>
              </a:rPr>
              <a:t>Sağır Ebeveynlerin </a:t>
            </a:r>
            <a:endParaRPr lang="tr-TR" sz="900" spc="-5">
              <a:solidFill>
                <a:srgbClr val="FFFFFF"/>
              </a:solidFill>
              <a:latin typeface="LM Sans 9"/>
              <a:cs typeface="LM Sans 9"/>
            </a:endParaRPr>
          </a:p>
          <a:p>
            <a:pPr marL="366395" marR="5080" indent="-354330" algn="ctr">
              <a:lnSpc>
                <a:spcPct val="101499"/>
              </a:lnSpc>
              <a:spcBef>
                <a:spcPts val="80"/>
              </a:spcBef>
            </a:pPr>
            <a:r>
              <a:rPr lang="en-US" sz="900" spc="-5">
                <a:solidFill>
                  <a:srgbClr val="FFFFFF"/>
                </a:solidFill>
                <a:latin typeface="LM Sans 9"/>
                <a:cs typeface="LM Sans 9"/>
              </a:rPr>
              <a:t>Sağır</a:t>
            </a:r>
            <a:r>
              <a:rPr lang="tr-TR" sz="900" spc="-5">
                <a:solidFill>
                  <a:srgbClr val="FFFFFF"/>
                </a:solidFill>
                <a:latin typeface="LM Sans 9"/>
                <a:cs typeface="LM Sans 9"/>
              </a:rPr>
              <a:t> </a:t>
            </a:r>
            <a:r>
              <a:rPr lang="en-US" sz="900" spc="-5">
                <a:solidFill>
                  <a:srgbClr val="FFFFFF"/>
                </a:solidFill>
                <a:latin typeface="LM Sans 9"/>
                <a:cs typeface="LM Sans 9"/>
              </a:rPr>
              <a:t>Çocukları
</a:t>
            </a:r>
            <a:endParaRPr lang="en-US" sz="900">
              <a:latin typeface="LM Sans 9"/>
              <a:cs typeface="LM Sans 9"/>
            </a:endParaRPr>
          </a:p>
          <a:p>
            <a:pPr marL="366395" marR="5080" indent="-354330" algn="ctr">
              <a:lnSpc>
                <a:spcPct val="101499"/>
              </a:lnSpc>
              <a:spcBef>
                <a:spcPts val="80"/>
              </a:spcBef>
            </a:pPr>
            <a:endParaRPr sz="900">
              <a:latin typeface="LM Sans 9"/>
              <a:cs typeface="LM Sans 9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09193" y="1270685"/>
            <a:ext cx="1318895" cy="615315"/>
            <a:chOff x="309193" y="1270685"/>
            <a:chExt cx="1318895" cy="615315"/>
          </a:xfrm>
        </p:grpSpPr>
        <p:sp>
          <p:nvSpPr>
            <p:cNvPr id="15" name="object 15"/>
            <p:cNvSpPr/>
            <p:nvPr/>
          </p:nvSpPr>
          <p:spPr>
            <a:xfrm>
              <a:off x="309193" y="1270685"/>
              <a:ext cx="1268095" cy="82550"/>
            </a:xfrm>
            <a:custGeom>
              <a:avLst/>
              <a:gdLst/>
              <a:ahLst/>
              <a:cxnLst/>
              <a:rect l="l" t="t" r="r" b="b"/>
              <a:pathLst>
                <a:path w="1268095" h="82550">
                  <a:moveTo>
                    <a:pt x="1217228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1268028" y="82384"/>
                  </a:lnTo>
                  <a:lnTo>
                    <a:pt x="1268028" y="50800"/>
                  </a:lnTo>
                  <a:lnTo>
                    <a:pt x="1264019" y="31075"/>
                  </a:lnTo>
                  <a:lnTo>
                    <a:pt x="1253105" y="14922"/>
                  </a:lnTo>
                  <a:lnTo>
                    <a:pt x="1236953" y="4008"/>
                  </a:lnTo>
                  <a:lnTo>
                    <a:pt x="1217228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9994" y="1783918"/>
              <a:ext cx="101600" cy="101600"/>
            </a:xfrm>
            <a:prstGeom prst="rect">
              <a:avLst/>
            </a:prstGeom>
            <a:blipFill>
              <a:blip r:embed="rId5" cstate="print">
                <a:biLevel thresh="25000"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0794" y="1771218"/>
              <a:ext cx="1217218" cy="114300"/>
            </a:xfrm>
            <a:prstGeom prst="rect">
              <a:avLst/>
            </a:prstGeom>
            <a:blipFill>
              <a:blip r:embed="rId6" cstate="print">
                <a:biLevel thresh="25000"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77221" y="1321257"/>
              <a:ext cx="50791" cy="462661"/>
            </a:xfrm>
            <a:prstGeom prst="rect">
              <a:avLst/>
            </a:prstGeom>
            <a:blipFill>
              <a:blip r:embed="rId7" cstate="print">
                <a:biLevel thresh="25000"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9193" y="1315113"/>
              <a:ext cx="1268095" cy="520065"/>
            </a:xfrm>
            <a:custGeom>
              <a:avLst/>
              <a:gdLst/>
              <a:ahLst/>
              <a:cxnLst/>
              <a:rect l="l" t="t" r="r" b="b"/>
              <a:pathLst>
                <a:path w="1268095" h="520064">
                  <a:moveTo>
                    <a:pt x="1268028" y="0"/>
                  </a:moveTo>
                  <a:lnTo>
                    <a:pt x="0" y="0"/>
                  </a:lnTo>
                  <a:lnTo>
                    <a:pt x="0" y="468805"/>
                  </a:lnTo>
                  <a:lnTo>
                    <a:pt x="4008" y="488530"/>
                  </a:lnTo>
                  <a:lnTo>
                    <a:pt x="14922" y="504682"/>
                  </a:lnTo>
                  <a:lnTo>
                    <a:pt x="31075" y="515597"/>
                  </a:lnTo>
                  <a:lnTo>
                    <a:pt x="50800" y="519605"/>
                  </a:lnTo>
                  <a:lnTo>
                    <a:pt x="1217228" y="519605"/>
                  </a:lnTo>
                  <a:lnTo>
                    <a:pt x="1236953" y="515597"/>
                  </a:lnTo>
                  <a:lnTo>
                    <a:pt x="1253105" y="504682"/>
                  </a:lnTo>
                  <a:lnTo>
                    <a:pt x="1264019" y="488530"/>
                  </a:lnTo>
                  <a:lnTo>
                    <a:pt x="1268028" y="468805"/>
                  </a:lnTo>
                  <a:lnTo>
                    <a:pt x="1268028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77221" y="1359349"/>
              <a:ext cx="0" cy="443865"/>
            </a:xfrm>
            <a:custGeom>
              <a:avLst/>
              <a:gdLst/>
              <a:ahLst/>
              <a:cxnLst/>
              <a:rect l="l" t="t" r="r" b="b"/>
              <a:pathLst>
                <a:path h="443864">
                  <a:moveTo>
                    <a:pt x="0" y="44361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77221" y="134664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77221" y="133394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77221" y="132124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02870" y="1415928"/>
            <a:ext cx="975994" cy="4383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99060" marR="5080" indent="-86995" algn="ctr">
              <a:lnSpc>
                <a:spcPct val="101499"/>
              </a:lnSpc>
              <a:spcBef>
                <a:spcPts val="80"/>
              </a:spcBef>
            </a:pPr>
            <a:r>
              <a:rPr lang="tr-TR" sz="900" spc="-10">
                <a:solidFill>
                  <a:srgbClr val="FFFFFF"/>
                </a:solidFill>
                <a:latin typeface="LM Sans 9"/>
                <a:cs typeface="LM Sans 9"/>
              </a:rPr>
              <a:t>İşiten </a:t>
            </a:r>
            <a:r>
              <a:rPr lang="en-US" sz="900" spc="-10">
                <a:solidFill>
                  <a:srgbClr val="FFFFFF"/>
                </a:solidFill>
                <a:latin typeface="LM Sans 9"/>
                <a:cs typeface="LM Sans 9"/>
              </a:rPr>
              <a:t>Ebeveynlerin </a:t>
            </a:r>
            <a:r>
              <a:rPr lang="tr-TR" sz="900" spc="-10">
                <a:solidFill>
                  <a:srgbClr val="FFFFFF"/>
                </a:solidFill>
                <a:latin typeface="LM Sans 9"/>
                <a:cs typeface="LM Sans 9"/>
              </a:rPr>
              <a:t>İşiten</a:t>
            </a:r>
            <a:r>
              <a:rPr lang="en-US" sz="900" spc="-10">
                <a:solidFill>
                  <a:srgbClr val="FFFFFF"/>
                </a:solidFill>
                <a:latin typeface="LM Sans 9"/>
                <a:cs typeface="LM Sans 9"/>
              </a:rPr>
              <a:t> Çocukları
</a:t>
            </a:r>
            <a:endParaRPr sz="900">
              <a:latin typeface="LM Sans 9"/>
              <a:cs typeface="LM Sans 9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09193" y="1923376"/>
            <a:ext cx="1318895" cy="615315"/>
            <a:chOff x="309193" y="1923376"/>
            <a:chExt cx="1318895" cy="615315"/>
          </a:xfrm>
        </p:grpSpPr>
        <p:sp>
          <p:nvSpPr>
            <p:cNvPr id="26" name="object 26"/>
            <p:cNvSpPr/>
            <p:nvPr/>
          </p:nvSpPr>
          <p:spPr>
            <a:xfrm>
              <a:off x="309193" y="1923376"/>
              <a:ext cx="1268095" cy="82550"/>
            </a:xfrm>
            <a:custGeom>
              <a:avLst/>
              <a:gdLst/>
              <a:ahLst/>
              <a:cxnLst/>
              <a:rect l="l" t="t" r="r" b="b"/>
              <a:pathLst>
                <a:path w="1268095" h="82550">
                  <a:moveTo>
                    <a:pt x="1217228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1268028" y="82384"/>
                  </a:lnTo>
                  <a:lnTo>
                    <a:pt x="1268028" y="50800"/>
                  </a:lnTo>
                  <a:lnTo>
                    <a:pt x="1264019" y="31075"/>
                  </a:lnTo>
                  <a:lnTo>
                    <a:pt x="1253105" y="14922"/>
                  </a:lnTo>
                  <a:lnTo>
                    <a:pt x="1236953" y="4008"/>
                  </a:lnTo>
                  <a:lnTo>
                    <a:pt x="1217228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9994" y="2436609"/>
              <a:ext cx="101600" cy="101600"/>
            </a:xfrm>
            <a:prstGeom prst="rect">
              <a:avLst/>
            </a:prstGeom>
            <a:blipFill>
              <a:blip r:embed="rId8" cstate="print">
                <a:biLevel thresh="25000"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0794" y="2423909"/>
              <a:ext cx="1217218" cy="114300"/>
            </a:xfrm>
            <a:prstGeom prst="rect">
              <a:avLst/>
            </a:prstGeom>
            <a:blipFill>
              <a:blip r:embed="rId9" cstate="print">
                <a:biLevel thresh="25000"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77221" y="1973935"/>
              <a:ext cx="50791" cy="462673"/>
            </a:xfrm>
            <a:prstGeom prst="rect">
              <a:avLst/>
            </a:prstGeom>
            <a:blipFill>
              <a:blip r:embed="rId10" cstate="print">
                <a:biLevel thresh="25000"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9193" y="1967804"/>
              <a:ext cx="1268095" cy="520065"/>
            </a:xfrm>
            <a:custGeom>
              <a:avLst/>
              <a:gdLst/>
              <a:ahLst/>
              <a:cxnLst/>
              <a:rect l="l" t="t" r="r" b="b"/>
              <a:pathLst>
                <a:path w="1268095" h="520064">
                  <a:moveTo>
                    <a:pt x="1268028" y="0"/>
                  </a:moveTo>
                  <a:lnTo>
                    <a:pt x="0" y="0"/>
                  </a:lnTo>
                  <a:lnTo>
                    <a:pt x="0" y="468805"/>
                  </a:lnTo>
                  <a:lnTo>
                    <a:pt x="4008" y="488530"/>
                  </a:lnTo>
                  <a:lnTo>
                    <a:pt x="14922" y="504682"/>
                  </a:lnTo>
                  <a:lnTo>
                    <a:pt x="31075" y="515597"/>
                  </a:lnTo>
                  <a:lnTo>
                    <a:pt x="50800" y="519605"/>
                  </a:lnTo>
                  <a:lnTo>
                    <a:pt x="1217228" y="519605"/>
                  </a:lnTo>
                  <a:lnTo>
                    <a:pt x="1236953" y="515597"/>
                  </a:lnTo>
                  <a:lnTo>
                    <a:pt x="1253105" y="504682"/>
                  </a:lnTo>
                  <a:lnTo>
                    <a:pt x="1264019" y="488530"/>
                  </a:lnTo>
                  <a:lnTo>
                    <a:pt x="1268028" y="468805"/>
                  </a:lnTo>
                  <a:lnTo>
                    <a:pt x="1268028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77221" y="2012040"/>
              <a:ext cx="0" cy="443865"/>
            </a:xfrm>
            <a:custGeom>
              <a:avLst/>
              <a:gdLst/>
              <a:ahLst/>
              <a:cxnLst/>
              <a:rect l="l" t="t" r="r" b="b"/>
              <a:pathLst>
                <a:path h="443864">
                  <a:moveTo>
                    <a:pt x="0" y="44361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77221" y="199934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77221" y="198664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77221" y="197394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46768" y="2016141"/>
            <a:ext cx="1136263" cy="45114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72085" marR="5080" indent="-160020" algn="ctr">
              <a:lnSpc>
                <a:spcPct val="101499"/>
              </a:lnSpc>
              <a:spcBef>
                <a:spcPts val="80"/>
              </a:spcBef>
            </a:pPr>
            <a:r>
              <a:rPr lang="en-US" sz="900" spc="-10">
                <a:solidFill>
                  <a:srgbClr val="FFFFFF"/>
                </a:solidFill>
                <a:latin typeface="LM Sans 9"/>
                <a:cs typeface="LM Sans 9"/>
              </a:rPr>
              <a:t>Sağır Ebeveynlerin</a:t>
            </a:r>
            <a:endParaRPr lang="tr-TR" sz="900" spc="-10">
              <a:solidFill>
                <a:srgbClr val="FFFFFF"/>
              </a:solidFill>
              <a:latin typeface="LM Sans 9"/>
              <a:cs typeface="LM Sans 9"/>
            </a:endParaRPr>
          </a:p>
          <a:p>
            <a:pPr marL="172085" marR="5080" indent="-160020" algn="ctr">
              <a:lnSpc>
                <a:spcPct val="101499"/>
              </a:lnSpc>
              <a:spcBef>
                <a:spcPts val="80"/>
              </a:spcBef>
            </a:pPr>
            <a:r>
              <a:rPr lang="tr-TR" sz="900" spc="-10">
                <a:solidFill>
                  <a:srgbClr val="FFFFFF"/>
                </a:solidFill>
                <a:latin typeface="LM Sans 9"/>
                <a:cs typeface="LM Sans 9"/>
              </a:rPr>
              <a:t>İşiten</a:t>
            </a:r>
            <a:r>
              <a:rPr lang="en-US" sz="900" spc="-10">
                <a:solidFill>
                  <a:srgbClr val="FFFFFF"/>
                </a:solidFill>
                <a:latin typeface="LM Sans 9"/>
                <a:cs typeface="LM Sans 9"/>
              </a:rPr>
              <a:t> Çocukları
</a:t>
            </a:r>
            <a:endParaRPr sz="900">
              <a:latin typeface="LM Sans 9"/>
              <a:cs typeface="LM Sans 9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09193" y="2576067"/>
            <a:ext cx="1318895" cy="615315"/>
            <a:chOff x="309193" y="2576067"/>
            <a:chExt cx="1318895" cy="615315"/>
          </a:xfrm>
        </p:grpSpPr>
        <p:sp>
          <p:nvSpPr>
            <p:cNvPr id="37" name="object 37"/>
            <p:cNvSpPr/>
            <p:nvPr/>
          </p:nvSpPr>
          <p:spPr>
            <a:xfrm>
              <a:off x="309193" y="2576067"/>
              <a:ext cx="1268095" cy="82550"/>
            </a:xfrm>
            <a:custGeom>
              <a:avLst/>
              <a:gdLst/>
              <a:ahLst/>
              <a:cxnLst/>
              <a:rect l="l" t="t" r="r" b="b"/>
              <a:pathLst>
                <a:path w="1268095" h="82550">
                  <a:moveTo>
                    <a:pt x="1217228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1268028" y="82384"/>
                  </a:lnTo>
                  <a:lnTo>
                    <a:pt x="1268028" y="50800"/>
                  </a:lnTo>
                  <a:lnTo>
                    <a:pt x="1264019" y="31075"/>
                  </a:lnTo>
                  <a:lnTo>
                    <a:pt x="1253105" y="14922"/>
                  </a:lnTo>
                  <a:lnTo>
                    <a:pt x="1236953" y="4008"/>
                  </a:lnTo>
                  <a:lnTo>
                    <a:pt x="1217228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9994" y="3089287"/>
              <a:ext cx="101600" cy="101600"/>
            </a:xfrm>
            <a:prstGeom prst="rect">
              <a:avLst/>
            </a:prstGeom>
            <a:blipFill>
              <a:blip r:embed="rId11" cstate="print">
                <a:biLevel thresh="25000"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10794" y="3076587"/>
              <a:ext cx="1217218" cy="114300"/>
            </a:xfrm>
            <a:prstGeom prst="rect">
              <a:avLst/>
            </a:prstGeom>
            <a:blipFill>
              <a:blip r:embed="rId12" cstate="print">
                <a:biLevel thresh="25000"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77221" y="2626626"/>
              <a:ext cx="50791" cy="462660"/>
            </a:xfrm>
            <a:prstGeom prst="rect">
              <a:avLst/>
            </a:prstGeom>
            <a:blipFill>
              <a:blip r:embed="rId13" cstate="print">
                <a:biLevel thresh="25000"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9193" y="2620482"/>
              <a:ext cx="1268095" cy="520065"/>
            </a:xfrm>
            <a:custGeom>
              <a:avLst/>
              <a:gdLst/>
              <a:ahLst/>
              <a:cxnLst/>
              <a:rect l="l" t="t" r="r" b="b"/>
              <a:pathLst>
                <a:path w="1268095" h="520064">
                  <a:moveTo>
                    <a:pt x="1268028" y="0"/>
                  </a:moveTo>
                  <a:lnTo>
                    <a:pt x="0" y="0"/>
                  </a:lnTo>
                  <a:lnTo>
                    <a:pt x="0" y="468805"/>
                  </a:lnTo>
                  <a:lnTo>
                    <a:pt x="4008" y="488530"/>
                  </a:lnTo>
                  <a:lnTo>
                    <a:pt x="14922" y="504682"/>
                  </a:lnTo>
                  <a:lnTo>
                    <a:pt x="31075" y="515597"/>
                  </a:lnTo>
                  <a:lnTo>
                    <a:pt x="50800" y="519605"/>
                  </a:lnTo>
                  <a:lnTo>
                    <a:pt x="1217228" y="519605"/>
                  </a:lnTo>
                  <a:lnTo>
                    <a:pt x="1236953" y="515597"/>
                  </a:lnTo>
                  <a:lnTo>
                    <a:pt x="1253105" y="504682"/>
                  </a:lnTo>
                  <a:lnTo>
                    <a:pt x="1264019" y="488530"/>
                  </a:lnTo>
                  <a:lnTo>
                    <a:pt x="1268028" y="468805"/>
                  </a:lnTo>
                  <a:lnTo>
                    <a:pt x="1268028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77221" y="2664719"/>
              <a:ext cx="0" cy="443865"/>
            </a:xfrm>
            <a:custGeom>
              <a:avLst/>
              <a:gdLst/>
              <a:ahLst/>
              <a:cxnLst/>
              <a:rect l="l" t="t" r="r" b="b"/>
              <a:pathLst>
                <a:path h="443864">
                  <a:moveTo>
                    <a:pt x="0" y="44361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577221" y="26520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577221" y="26393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577221" y="26266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40652" y="2690731"/>
            <a:ext cx="917332" cy="440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tr-TR" sz="900" spc="-5">
                <a:solidFill>
                  <a:srgbClr val="FFFFFF"/>
                </a:solidFill>
                <a:latin typeface="LM Sans 9"/>
                <a:cs typeface="LM Sans 9"/>
              </a:rPr>
              <a:t>İşiten Ebeveynlerin Sağır Çocukları</a:t>
            </a:r>
            <a:r>
              <a:rPr lang="en-US" sz="900" spc="-5">
                <a:solidFill>
                  <a:srgbClr val="FFFFFF"/>
                </a:solidFill>
                <a:latin typeface="LM Sans 9"/>
                <a:cs typeface="LM Sans 9"/>
              </a:rPr>
              <a:t>
</a:t>
            </a:r>
            <a:endParaRPr sz="900">
              <a:latin typeface="LM Sans 9"/>
              <a:cs typeface="LM Sans 9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057285" y="728186"/>
            <a:ext cx="448309" cy="33021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sz="2050" i="1" spc="15">
                <a:solidFill>
                  <a:srgbClr val="044A90"/>
                </a:solidFill>
                <a:latin typeface="Arial"/>
                <a:cs typeface="Arial"/>
              </a:rPr>
              <a:t>→</a:t>
            </a:r>
            <a:endParaRPr sz="205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985553" y="617994"/>
            <a:ext cx="1318895" cy="615315"/>
            <a:chOff x="2985553" y="617994"/>
            <a:chExt cx="1318895" cy="615315"/>
          </a:xfrm>
        </p:grpSpPr>
        <p:sp>
          <p:nvSpPr>
            <p:cNvPr id="49" name="object 49"/>
            <p:cNvSpPr/>
            <p:nvPr/>
          </p:nvSpPr>
          <p:spPr>
            <a:xfrm>
              <a:off x="2985553" y="617994"/>
              <a:ext cx="1268095" cy="82550"/>
            </a:xfrm>
            <a:custGeom>
              <a:avLst/>
              <a:gdLst/>
              <a:ahLst/>
              <a:cxnLst/>
              <a:rect l="l" t="t" r="r" b="b"/>
              <a:pathLst>
                <a:path w="1268095" h="82550">
                  <a:moveTo>
                    <a:pt x="1217228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1268028" y="82384"/>
                  </a:lnTo>
                  <a:lnTo>
                    <a:pt x="1268028" y="50800"/>
                  </a:lnTo>
                  <a:lnTo>
                    <a:pt x="1264019" y="31075"/>
                  </a:lnTo>
                  <a:lnTo>
                    <a:pt x="1253105" y="14922"/>
                  </a:lnTo>
                  <a:lnTo>
                    <a:pt x="1236953" y="4008"/>
                  </a:lnTo>
                  <a:lnTo>
                    <a:pt x="1217228" y="0"/>
                  </a:lnTo>
                  <a:close/>
                </a:path>
              </a:pathLst>
            </a:custGeom>
            <a:solidFill>
              <a:srgbClr val="02BF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036354" y="1131227"/>
              <a:ext cx="101600" cy="101600"/>
            </a:xfrm>
            <a:prstGeom prst="rect">
              <a:avLst/>
            </a:prstGeom>
            <a:blipFill>
              <a:blip r:embed="rId14" cstate="print">
                <a:biLevel thresh="25000"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087154" y="1118526"/>
              <a:ext cx="1217205" cy="114300"/>
            </a:xfrm>
            <a:prstGeom prst="rect">
              <a:avLst/>
            </a:prstGeom>
            <a:blipFill>
              <a:blip r:embed="rId15" cstate="print">
                <a:biLevel thresh="25000"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253581" y="668566"/>
              <a:ext cx="50778" cy="462660"/>
            </a:xfrm>
            <a:prstGeom prst="rect">
              <a:avLst/>
            </a:prstGeom>
            <a:blipFill>
              <a:blip r:embed="rId16" cstate="print">
                <a:biLevel thresh="25000"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985553" y="662421"/>
              <a:ext cx="1268095" cy="520065"/>
            </a:xfrm>
            <a:custGeom>
              <a:avLst/>
              <a:gdLst/>
              <a:ahLst/>
              <a:cxnLst/>
              <a:rect l="l" t="t" r="r" b="b"/>
              <a:pathLst>
                <a:path w="1268095" h="520065">
                  <a:moveTo>
                    <a:pt x="1268028" y="0"/>
                  </a:moveTo>
                  <a:lnTo>
                    <a:pt x="0" y="0"/>
                  </a:lnTo>
                  <a:lnTo>
                    <a:pt x="0" y="468805"/>
                  </a:lnTo>
                  <a:lnTo>
                    <a:pt x="4008" y="488530"/>
                  </a:lnTo>
                  <a:lnTo>
                    <a:pt x="14922" y="504682"/>
                  </a:lnTo>
                  <a:lnTo>
                    <a:pt x="31075" y="515597"/>
                  </a:lnTo>
                  <a:lnTo>
                    <a:pt x="50800" y="519605"/>
                  </a:lnTo>
                  <a:lnTo>
                    <a:pt x="1217228" y="519605"/>
                  </a:lnTo>
                  <a:lnTo>
                    <a:pt x="1236953" y="515597"/>
                  </a:lnTo>
                  <a:lnTo>
                    <a:pt x="1253105" y="504682"/>
                  </a:lnTo>
                  <a:lnTo>
                    <a:pt x="1264019" y="488530"/>
                  </a:lnTo>
                  <a:lnTo>
                    <a:pt x="1268028" y="468805"/>
                  </a:lnTo>
                  <a:lnTo>
                    <a:pt x="1268028" y="0"/>
                  </a:lnTo>
                  <a:close/>
                </a:path>
              </a:pathLst>
            </a:custGeom>
            <a:solidFill>
              <a:srgbClr val="02BF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253581" y="706658"/>
              <a:ext cx="0" cy="443865"/>
            </a:xfrm>
            <a:custGeom>
              <a:avLst/>
              <a:gdLst/>
              <a:ahLst/>
              <a:cxnLst/>
              <a:rect l="l" t="t" r="r" b="b"/>
              <a:pathLst>
                <a:path h="443865">
                  <a:moveTo>
                    <a:pt x="0" y="44361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253581" y="6939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253581" y="6812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253581" y="6685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2869489" y="730878"/>
            <a:ext cx="1315529" cy="45114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35255" algn="ctr">
              <a:lnSpc>
                <a:spcPct val="101499"/>
              </a:lnSpc>
              <a:spcBef>
                <a:spcPts val="80"/>
              </a:spcBef>
            </a:pPr>
            <a:r>
              <a:rPr lang="tr-TR" sz="900" spc="-5">
                <a:solidFill>
                  <a:srgbClr val="FFFFFF"/>
                </a:solidFill>
                <a:latin typeface="LM Sans 9"/>
                <a:cs typeface="LM Sans 9"/>
              </a:rPr>
              <a:t>Sorunsuz bir şekilde </a:t>
            </a:r>
          </a:p>
          <a:p>
            <a:pPr marL="12700" marR="5080" indent="135255" algn="ctr">
              <a:lnSpc>
                <a:spcPct val="101499"/>
              </a:lnSpc>
              <a:spcBef>
                <a:spcPts val="80"/>
              </a:spcBef>
            </a:pPr>
            <a:r>
              <a:rPr lang="en-US" sz="900" spc="-5">
                <a:solidFill>
                  <a:srgbClr val="FFFFFF"/>
                </a:solidFill>
                <a:latin typeface="LM Sans 9"/>
                <a:cs typeface="LM Sans 9"/>
              </a:rPr>
              <a:t>İşaret Dili </a:t>
            </a:r>
            <a:r>
              <a:rPr lang="tr-TR" sz="900" spc="-5">
                <a:solidFill>
                  <a:srgbClr val="FFFFFF"/>
                </a:solidFill>
                <a:latin typeface="LM Sans 9"/>
                <a:cs typeface="LM Sans 9"/>
              </a:rPr>
              <a:t>e</a:t>
            </a:r>
            <a:r>
              <a:rPr lang="en-US" sz="900" spc="-5">
                <a:solidFill>
                  <a:srgbClr val="FFFFFF"/>
                </a:solidFill>
                <a:latin typeface="LM Sans 9"/>
                <a:cs typeface="LM Sans 9"/>
              </a:rPr>
              <a:t>dinir
</a:t>
            </a:r>
            <a:endParaRPr sz="900">
              <a:latin typeface="LM Sans 9"/>
              <a:cs typeface="LM Sans 9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2985553" y="1270685"/>
            <a:ext cx="1318895" cy="615315"/>
            <a:chOff x="2985553" y="1270685"/>
            <a:chExt cx="1318895" cy="615315"/>
          </a:xfrm>
        </p:grpSpPr>
        <p:sp>
          <p:nvSpPr>
            <p:cNvPr id="60" name="object 60"/>
            <p:cNvSpPr/>
            <p:nvPr/>
          </p:nvSpPr>
          <p:spPr>
            <a:xfrm>
              <a:off x="2985553" y="1270685"/>
              <a:ext cx="1268095" cy="82550"/>
            </a:xfrm>
            <a:custGeom>
              <a:avLst/>
              <a:gdLst/>
              <a:ahLst/>
              <a:cxnLst/>
              <a:rect l="l" t="t" r="r" b="b"/>
              <a:pathLst>
                <a:path w="1268095" h="82550">
                  <a:moveTo>
                    <a:pt x="1217228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1268028" y="82384"/>
                  </a:lnTo>
                  <a:lnTo>
                    <a:pt x="1268028" y="50800"/>
                  </a:lnTo>
                  <a:lnTo>
                    <a:pt x="1264019" y="31075"/>
                  </a:lnTo>
                  <a:lnTo>
                    <a:pt x="1253105" y="14922"/>
                  </a:lnTo>
                  <a:lnTo>
                    <a:pt x="1236953" y="4008"/>
                  </a:lnTo>
                  <a:lnTo>
                    <a:pt x="1217228" y="0"/>
                  </a:lnTo>
                  <a:close/>
                </a:path>
              </a:pathLst>
            </a:custGeom>
            <a:solidFill>
              <a:srgbClr val="02BF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036354" y="1783918"/>
              <a:ext cx="101600" cy="101600"/>
            </a:xfrm>
            <a:prstGeom prst="rect">
              <a:avLst/>
            </a:prstGeom>
            <a:blipFill>
              <a:blip r:embed="rId11" cstate="print">
                <a:biLevel thresh="25000"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087154" y="1771218"/>
              <a:ext cx="1217205" cy="114300"/>
            </a:xfrm>
            <a:prstGeom prst="rect">
              <a:avLst/>
            </a:prstGeom>
            <a:blipFill>
              <a:blip r:embed="rId17" cstate="print">
                <a:biLevel thresh="25000"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253581" y="1321257"/>
              <a:ext cx="50778" cy="462661"/>
            </a:xfrm>
            <a:prstGeom prst="rect">
              <a:avLst/>
            </a:prstGeom>
            <a:blipFill>
              <a:blip r:embed="rId18" cstate="print">
                <a:biLevel thresh="25000"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985553" y="1315113"/>
              <a:ext cx="1268095" cy="520065"/>
            </a:xfrm>
            <a:custGeom>
              <a:avLst/>
              <a:gdLst/>
              <a:ahLst/>
              <a:cxnLst/>
              <a:rect l="l" t="t" r="r" b="b"/>
              <a:pathLst>
                <a:path w="1268095" h="520064">
                  <a:moveTo>
                    <a:pt x="1268028" y="0"/>
                  </a:moveTo>
                  <a:lnTo>
                    <a:pt x="0" y="0"/>
                  </a:lnTo>
                  <a:lnTo>
                    <a:pt x="0" y="468805"/>
                  </a:lnTo>
                  <a:lnTo>
                    <a:pt x="4008" y="488530"/>
                  </a:lnTo>
                  <a:lnTo>
                    <a:pt x="14922" y="504682"/>
                  </a:lnTo>
                  <a:lnTo>
                    <a:pt x="31075" y="515597"/>
                  </a:lnTo>
                  <a:lnTo>
                    <a:pt x="50800" y="519605"/>
                  </a:lnTo>
                  <a:lnTo>
                    <a:pt x="1217228" y="519605"/>
                  </a:lnTo>
                  <a:lnTo>
                    <a:pt x="1236953" y="515597"/>
                  </a:lnTo>
                  <a:lnTo>
                    <a:pt x="1253105" y="504682"/>
                  </a:lnTo>
                  <a:lnTo>
                    <a:pt x="1264019" y="488530"/>
                  </a:lnTo>
                  <a:lnTo>
                    <a:pt x="1268028" y="468805"/>
                  </a:lnTo>
                  <a:lnTo>
                    <a:pt x="1268028" y="0"/>
                  </a:lnTo>
                  <a:close/>
                </a:path>
              </a:pathLst>
            </a:custGeom>
            <a:solidFill>
              <a:srgbClr val="02BF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253581" y="1359349"/>
              <a:ext cx="0" cy="443865"/>
            </a:xfrm>
            <a:custGeom>
              <a:avLst/>
              <a:gdLst/>
              <a:ahLst/>
              <a:cxnLst/>
              <a:rect l="l" t="t" r="r" b="b"/>
              <a:pathLst>
                <a:path h="443864">
                  <a:moveTo>
                    <a:pt x="0" y="44361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253581" y="134664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253581" y="133394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253581" y="132124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2985553" y="1923376"/>
            <a:ext cx="1318895" cy="615315"/>
            <a:chOff x="2985553" y="1923376"/>
            <a:chExt cx="1318895" cy="615315"/>
          </a:xfrm>
        </p:grpSpPr>
        <p:sp>
          <p:nvSpPr>
            <p:cNvPr id="71" name="object 71"/>
            <p:cNvSpPr/>
            <p:nvPr/>
          </p:nvSpPr>
          <p:spPr>
            <a:xfrm>
              <a:off x="2985553" y="1923376"/>
              <a:ext cx="1268095" cy="82550"/>
            </a:xfrm>
            <a:custGeom>
              <a:avLst/>
              <a:gdLst/>
              <a:ahLst/>
              <a:cxnLst/>
              <a:rect l="l" t="t" r="r" b="b"/>
              <a:pathLst>
                <a:path w="1268095" h="82550">
                  <a:moveTo>
                    <a:pt x="1217228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1268028" y="82384"/>
                  </a:lnTo>
                  <a:lnTo>
                    <a:pt x="1268028" y="50800"/>
                  </a:lnTo>
                  <a:lnTo>
                    <a:pt x="1264019" y="31075"/>
                  </a:lnTo>
                  <a:lnTo>
                    <a:pt x="1253105" y="14922"/>
                  </a:lnTo>
                  <a:lnTo>
                    <a:pt x="1236953" y="4008"/>
                  </a:lnTo>
                  <a:lnTo>
                    <a:pt x="1217228" y="0"/>
                  </a:lnTo>
                  <a:close/>
                </a:path>
              </a:pathLst>
            </a:custGeom>
            <a:solidFill>
              <a:srgbClr val="02BF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036354" y="2436609"/>
              <a:ext cx="101600" cy="101600"/>
            </a:xfrm>
            <a:prstGeom prst="rect">
              <a:avLst/>
            </a:prstGeom>
            <a:blipFill>
              <a:blip r:embed="rId11" cstate="print">
                <a:biLevel thresh="25000"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087154" y="2423909"/>
              <a:ext cx="1217205" cy="114300"/>
            </a:xfrm>
            <a:prstGeom prst="rect">
              <a:avLst/>
            </a:prstGeom>
            <a:blipFill>
              <a:blip r:embed="rId19" cstate="print">
                <a:biLevel thresh="25000"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253581" y="1973948"/>
              <a:ext cx="50778" cy="462660"/>
            </a:xfrm>
            <a:prstGeom prst="rect">
              <a:avLst/>
            </a:prstGeom>
            <a:blipFill>
              <a:blip r:embed="rId20" cstate="print">
                <a:biLevel thresh="25000"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85553" y="1967804"/>
              <a:ext cx="1268095" cy="520065"/>
            </a:xfrm>
            <a:custGeom>
              <a:avLst/>
              <a:gdLst/>
              <a:ahLst/>
              <a:cxnLst/>
              <a:rect l="l" t="t" r="r" b="b"/>
              <a:pathLst>
                <a:path w="1268095" h="520064">
                  <a:moveTo>
                    <a:pt x="1268028" y="0"/>
                  </a:moveTo>
                  <a:lnTo>
                    <a:pt x="0" y="0"/>
                  </a:lnTo>
                  <a:lnTo>
                    <a:pt x="0" y="468805"/>
                  </a:lnTo>
                  <a:lnTo>
                    <a:pt x="4008" y="488530"/>
                  </a:lnTo>
                  <a:lnTo>
                    <a:pt x="14922" y="504682"/>
                  </a:lnTo>
                  <a:lnTo>
                    <a:pt x="31075" y="515597"/>
                  </a:lnTo>
                  <a:lnTo>
                    <a:pt x="50800" y="519605"/>
                  </a:lnTo>
                  <a:lnTo>
                    <a:pt x="1217228" y="519605"/>
                  </a:lnTo>
                  <a:lnTo>
                    <a:pt x="1236953" y="515597"/>
                  </a:lnTo>
                  <a:lnTo>
                    <a:pt x="1253105" y="504682"/>
                  </a:lnTo>
                  <a:lnTo>
                    <a:pt x="1264019" y="488530"/>
                  </a:lnTo>
                  <a:lnTo>
                    <a:pt x="1268028" y="468805"/>
                  </a:lnTo>
                  <a:lnTo>
                    <a:pt x="1268028" y="0"/>
                  </a:lnTo>
                  <a:close/>
                </a:path>
              </a:pathLst>
            </a:custGeom>
            <a:solidFill>
              <a:srgbClr val="02BF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253581" y="2012040"/>
              <a:ext cx="0" cy="443865"/>
            </a:xfrm>
            <a:custGeom>
              <a:avLst/>
              <a:gdLst/>
              <a:ahLst/>
              <a:cxnLst/>
              <a:rect l="l" t="t" r="r" b="b"/>
              <a:pathLst>
                <a:path h="443864">
                  <a:moveTo>
                    <a:pt x="0" y="44361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253581" y="199934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253581" y="198664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253581" y="197394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2985553" y="2576067"/>
            <a:ext cx="1318895" cy="615315"/>
            <a:chOff x="2985553" y="2576067"/>
            <a:chExt cx="1318895" cy="615315"/>
          </a:xfrm>
        </p:grpSpPr>
        <p:sp>
          <p:nvSpPr>
            <p:cNvPr id="82" name="object 82"/>
            <p:cNvSpPr/>
            <p:nvPr/>
          </p:nvSpPr>
          <p:spPr>
            <a:xfrm>
              <a:off x="2985553" y="2576067"/>
              <a:ext cx="1268095" cy="82550"/>
            </a:xfrm>
            <a:custGeom>
              <a:avLst/>
              <a:gdLst/>
              <a:ahLst/>
              <a:cxnLst/>
              <a:rect l="l" t="t" r="r" b="b"/>
              <a:pathLst>
                <a:path w="1268095" h="82550">
                  <a:moveTo>
                    <a:pt x="1217228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1268028" y="82384"/>
                  </a:lnTo>
                  <a:lnTo>
                    <a:pt x="1268028" y="50800"/>
                  </a:lnTo>
                  <a:lnTo>
                    <a:pt x="1264019" y="31075"/>
                  </a:lnTo>
                  <a:lnTo>
                    <a:pt x="1253105" y="14922"/>
                  </a:lnTo>
                  <a:lnTo>
                    <a:pt x="1236953" y="4008"/>
                  </a:lnTo>
                  <a:lnTo>
                    <a:pt x="1217228" y="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036354" y="3089300"/>
              <a:ext cx="101600" cy="101600"/>
            </a:xfrm>
            <a:prstGeom prst="rect">
              <a:avLst/>
            </a:prstGeom>
            <a:blipFill>
              <a:blip r:embed="rId5" cstate="print">
                <a:biLevel thresh="25000"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087154" y="3076600"/>
              <a:ext cx="1217205" cy="114300"/>
            </a:xfrm>
            <a:prstGeom prst="rect">
              <a:avLst/>
            </a:prstGeom>
            <a:blipFill>
              <a:blip r:embed="rId17" cstate="print">
                <a:biLevel thresh="25000"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253581" y="2626626"/>
              <a:ext cx="50778" cy="462673"/>
            </a:xfrm>
            <a:prstGeom prst="rect">
              <a:avLst/>
            </a:prstGeom>
            <a:blipFill>
              <a:blip r:embed="rId21" cstate="print">
                <a:biLevel thresh="25000"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985553" y="2620495"/>
              <a:ext cx="1268095" cy="520065"/>
            </a:xfrm>
            <a:custGeom>
              <a:avLst/>
              <a:gdLst/>
              <a:ahLst/>
              <a:cxnLst/>
              <a:rect l="l" t="t" r="r" b="b"/>
              <a:pathLst>
                <a:path w="1268095" h="520064">
                  <a:moveTo>
                    <a:pt x="1268028" y="0"/>
                  </a:moveTo>
                  <a:lnTo>
                    <a:pt x="0" y="0"/>
                  </a:lnTo>
                  <a:lnTo>
                    <a:pt x="0" y="468805"/>
                  </a:lnTo>
                  <a:lnTo>
                    <a:pt x="4008" y="488530"/>
                  </a:lnTo>
                  <a:lnTo>
                    <a:pt x="14922" y="504682"/>
                  </a:lnTo>
                  <a:lnTo>
                    <a:pt x="31075" y="515597"/>
                  </a:lnTo>
                  <a:lnTo>
                    <a:pt x="50800" y="519605"/>
                  </a:lnTo>
                  <a:lnTo>
                    <a:pt x="1217228" y="519605"/>
                  </a:lnTo>
                  <a:lnTo>
                    <a:pt x="1236953" y="515597"/>
                  </a:lnTo>
                  <a:lnTo>
                    <a:pt x="1253105" y="504682"/>
                  </a:lnTo>
                  <a:lnTo>
                    <a:pt x="1264019" y="488530"/>
                  </a:lnTo>
                  <a:lnTo>
                    <a:pt x="1268028" y="468805"/>
                  </a:lnTo>
                  <a:lnTo>
                    <a:pt x="1268028" y="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253581" y="2664731"/>
              <a:ext cx="0" cy="443865"/>
            </a:xfrm>
            <a:custGeom>
              <a:avLst/>
              <a:gdLst/>
              <a:ahLst/>
              <a:cxnLst/>
              <a:rect l="l" t="t" r="r" b="b"/>
              <a:pathLst>
                <a:path h="443864">
                  <a:moveTo>
                    <a:pt x="0" y="44361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253581" y="265203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253581" y="263933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253581" y="262663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58">
            <a:extLst>
              <a:ext uri="{FF2B5EF4-FFF2-40B4-BE49-F238E27FC236}">
                <a16:creationId xmlns:a16="http://schemas.microsoft.com/office/drawing/2014/main" id="{98E4B27A-80D0-4AA1-B48B-8254CA857801}"/>
              </a:ext>
            </a:extLst>
          </p:cNvPr>
          <p:cNvSpPr txBox="1"/>
          <p:nvPr/>
        </p:nvSpPr>
        <p:spPr>
          <a:xfrm>
            <a:off x="2864726" y="1373796"/>
            <a:ext cx="1315529" cy="45114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35255" algn="ctr">
              <a:lnSpc>
                <a:spcPct val="101499"/>
              </a:lnSpc>
              <a:spcBef>
                <a:spcPts val="80"/>
              </a:spcBef>
            </a:pPr>
            <a:r>
              <a:rPr lang="tr-TR" sz="900" spc="-5">
                <a:solidFill>
                  <a:srgbClr val="FFFFFF"/>
                </a:solidFill>
                <a:latin typeface="LM Sans 9"/>
                <a:cs typeface="LM Sans 9"/>
              </a:rPr>
              <a:t>Sorunsuz bir şekilde </a:t>
            </a:r>
          </a:p>
          <a:p>
            <a:pPr marL="12700" marR="5080" indent="135255" algn="ctr">
              <a:lnSpc>
                <a:spcPct val="101499"/>
              </a:lnSpc>
              <a:spcBef>
                <a:spcPts val="80"/>
              </a:spcBef>
            </a:pPr>
            <a:r>
              <a:rPr lang="tr-TR" sz="900" spc="-5">
                <a:solidFill>
                  <a:srgbClr val="FFFFFF"/>
                </a:solidFill>
                <a:latin typeface="LM Sans 9"/>
                <a:cs typeface="LM Sans 9"/>
              </a:rPr>
              <a:t>Konuşulan Dil e</a:t>
            </a:r>
            <a:r>
              <a:rPr lang="en-US" sz="900" spc="-5">
                <a:solidFill>
                  <a:srgbClr val="FFFFFF"/>
                </a:solidFill>
                <a:latin typeface="LM Sans 9"/>
                <a:cs typeface="LM Sans 9"/>
              </a:rPr>
              <a:t>dinir
</a:t>
            </a:r>
            <a:endParaRPr sz="900">
              <a:latin typeface="LM Sans 9"/>
              <a:cs typeface="LM Sans 9"/>
            </a:endParaRPr>
          </a:p>
        </p:txBody>
      </p:sp>
      <p:sp>
        <p:nvSpPr>
          <p:cNvPr id="103" name="object 58">
            <a:extLst>
              <a:ext uri="{FF2B5EF4-FFF2-40B4-BE49-F238E27FC236}">
                <a16:creationId xmlns:a16="http://schemas.microsoft.com/office/drawing/2014/main" id="{A4A12390-9C59-4559-AA00-713E0E95036B}"/>
              </a:ext>
            </a:extLst>
          </p:cNvPr>
          <p:cNvSpPr txBox="1"/>
          <p:nvPr/>
        </p:nvSpPr>
        <p:spPr>
          <a:xfrm>
            <a:off x="2864724" y="1987410"/>
            <a:ext cx="1315529" cy="60388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35255" algn="ctr">
              <a:lnSpc>
                <a:spcPct val="101499"/>
              </a:lnSpc>
              <a:spcBef>
                <a:spcPts val="80"/>
              </a:spcBef>
            </a:pPr>
            <a:r>
              <a:rPr lang="tr-TR" sz="900" spc="-5">
                <a:solidFill>
                  <a:srgbClr val="FFFFFF"/>
                </a:solidFill>
                <a:latin typeface="LM Sans 9"/>
                <a:cs typeface="LM Sans 9"/>
              </a:rPr>
              <a:t>Sorunsuz bir şekilde </a:t>
            </a:r>
          </a:p>
          <a:p>
            <a:pPr marL="12700" marR="5080" indent="135255" algn="ctr">
              <a:lnSpc>
                <a:spcPct val="101499"/>
              </a:lnSpc>
              <a:spcBef>
                <a:spcPts val="80"/>
              </a:spcBef>
            </a:pPr>
            <a:r>
              <a:rPr lang="tr-TR" sz="900" spc="-5">
                <a:solidFill>
                  <a:srgbClr val="FFFFFF"/>
                </a:solidFill>
                <a:latin typeface="LM Sans 9"/>
                <a:cs typeface="LM Sans 9"/>
              </a:rPr>
              <a:t>Hem </a:t>
            </a:r>
            <a:r>
              <a:rPr lang="en-US" sz="900" spc="-5">
                <a:solidFill>
                  <a:srgbClr val="FFFFFF"/>
                </a:solidFill>
                <a:latin typeface="LM Sans 9"/>
                <a:cs typeface="LM Sans 9"/>
              </a:rPr>
              <a:t>İşaret Dili</a:t>
            </a:r>
            <a:r>
              <a:rPr lang="tr-TR" sz="900" spc="-5">
                <a:solidFill>
                  <a:srgbClr val="FFFFFF"/>
                </a:solidFill>
                <a:latin typeface="LM Sans 9"/>
                <a:cs typeface="LM Sans 9"/>
              </a:rPr>
              <a:t> hem </a:t>
            </a:r>
          </a:p>
          <a:p>
            <a:pPr marL="12700" marR="5080" indent="135255" algn="ctr">
              <a:lnSpc>
                <a:spcPct val="101499"/>
              </a:lnSpc>
              <a:spcBef>
                <a:spcPts val="80"/>
              </a:spcBef>
            </a:pPr>
            <a:r>
              <a:rPr lang="tr-TR" sz="900" spc="-5">
                <a:solidFill>
                  <a:srgbClr val="FFFFFF"/>
                </a:solidFill>
                <a:latin typeface="LM Sans 9"/>
                <a:cs typeface="LM Sans 9"/>
              </a:rPr>
              <a:t>Konuşulan Dil</a:t>
            </a:r>
            <a:r>
              <a:rPr lang="en-US" sz="900" spc="-5">
                <a:solidFill>
                  <a:srgbClr val="FFFFFF"/>
                </a:solidFill>
                <a:latin typeface="LM Sans 9"/>
                <a:cs typeface="LM Sans 9"/>
              </a:rPr>
              <a:t> </a:t>
            </a:r>
            <a:r>
              <a:rPr lang="tr-TR" sz="900" spc="-5">
                <a:solidFill>
                  <a:srgbClr val="FFFFFF"/>
                </a:solidFill>
                <a:latin typeface="LM Sans 9"/>
                <a:cs typeface="LM Sans 9"/>
              </a:rPr>
              <a:t>e</a:t>
            </a:r>
            <a:r>
              <a:rPr lang="en-US" sz="900" spc="-5">
                <a:solidFill>
                  <a:srgbClr val="FFFFFF"/>
                </a:solidFill>
                <a:latin typeface="LM Sans 9"/>
                <a:cs typeface="LM Sans 9"/>
              </a:rPr>
              <a:t>dinir
</a:t>
            </a:r>
            <a:endParaRPr sz="900">
              <a:latin typeface="LM Sans 9"/>
              <a:cs typeface="LM Sans 9"/>
            </a:endParaRPr>
          </a:p>
        </p:txBody>
      </p:sp>
      <p:sp>
        <p:nvSpPr>
          <p:cNvPr id="104" name="object 58">
            <a:extLst>
              <a:ext uri="{FF2B5EF4-FFF2-40B4-BE49-F238E27FC236}">
                <a16:creationId xmlns:a16="http://schemas.microsoft.com/office/drawing/2014/main" id="{7B17233E-69CC-4952-A4A2-16B9314845FB}"/>
              </a:ext>
            </a:extLst>
          </p:cNvPr>
          <p:cNvSpPr txBox="1"/>
          <p:nvPr/>
        </p:nvSpPr>
        <p:spPr>
          <a:xfrm>
            <a:off x="2887341" y="2727845"/>
            <a:ext cx="1315529" cy="2984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35255" algn="ctr">
              <a:lnSpc>
                <a:spcPct val="101499"/>
              </a:lnSpc>
              <a:spcBef>
                <a:spcPts val="80"/>
              </a:spcBef>
            </a:pPr>
            <a:r>
              <a:rPr lang="tr-TR" sz="900" spc="-5">
                <a:solidFill>
                  <a:srgbClr val="FFFFFF"/>
                </a:solidFill>
                <a:latin typeface="LM Sans 9"/>
                <a:cs typeface="LM Sans 9"/>
              </a:rPr>
              <a:t>Dil mahrumiyeti yaşar</a:t>
            </a:r>
            <a:r>
              <a:rPr lang="en-US" sz="900" spc="-5">
                <a:solidFill>
                  <a:srgbClr val="FFFFFF"/>
                </a:solidFill>
                <a:latin typeface="LM Sans 9"/>
                <a:cs typeface="LM Sans 9"/>
              </a:rPr>
              <a:t>
</a:t>
            </a:r>
            <a:endParaRPr sz="900">
              <a:latin typeface="LM Sans 9"/>
              <a:cs typeface="LM Sans 9"/>
            </a:endParaRPr>
          </a:p>
        </p:txBody>
      </p:sp>
      <p:grpSp>
        <p:nvGrpSpPr>
          <p:cNvPr id="105" name="object 25">
            <a:extLst>
              <a:ext uri="{FF2B5EF4-FFF2-40B4-BE49-F238E27FC236}">
                <a16:creationId xmlns:a16="http://schemas.microsoft.com/office/drawing/2014/main" id="{C4430304-C258-4F30-8581-A0CEA7720602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106" name="object 26">
              <a:extLst>
                <a:ext uri="{FF2B5EF4-FFF2-40B4-BE49-F238E27FC236}">
                  <a16:creationId xmlns:a16="http://schemas.microsoft.com/office/drawing/2014/main" id="{E40C1710-E585-4839-8108-C526A312F887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27">
              <a:extLst>
                <a:ext uri="{FF2B5EF4-FFF2-40B4-BE49-F238E27FC236}">
                  <a16:creationId xmlns:a16="http://schemas.microsoft.com/office/drawing/2014/main" id="{CD320E6E-E986-41BA-BE77-E5D4F8A07FC6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28">
              <a:extLst>
                <a:ext uri="{FF2B5EF4-FFF2-40B4-BE49-F238E27FC236}">
                  <a16:creationId xmlns:a16="http://schemas.microsoft.com/office/drawing/2014/main" id="{BC1B83F6-AA4B-48AE-BE64-F20FE5E14F0E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29">
            <a:extLst>
              <a:ext uri="{FF2B5EF4-FFF2-40B4-BE49-F238E27FC236}">
                <a16:creationId xmlns:a16="http://schemas.microsoft.com/office/drawing/2014/main" id="{8CBEF84C-E408-42F6-B212-549C7D410892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110" name="object 30">
            <a:extLst>
              <a:ext uri="{FF2B5EF4-FFF2-40B4-BE49-F238E27FC236}">
                <a16:creationId xmlns:a16="http://schemas.microsoft.com/office/drawing/2014/main" id="{D590E1A8-B57A-418F-ACA4-5D82EC7F3BD9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111" name="object 31">
            <a:extLst>
              <a:ext uri="{FF2B5EF4-FFF2-40B4-BE49-F238E27FC236}">
                <a16:creationId xmlns:a16="http://schemas.microsoft.com/office/drawing/2014/main" id="{C2F807A4-AFD7-40FA-9494-E27FAD2ADCA6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112" name="object 32">
            <a:extLst>
              <a:ext uri="{FF2B5EF4-FFF2-40B4-BE49-F238E27FC236}">
                <a16:creationId xmlns:a16="http://schemas.microsoft.com/office/drawing/2014/main" id="{DDA6D2E0-D1EE-4CDE-B0E3-FABCB6F1C40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3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lang="tr-TR" spc="-5"/>
              <a:t>34</a:t>
            </a:r>
            <a:endParaRPr spc="-5" dirty="0"/>
          </a:p>
        </p:txBody>
      </p:sp>
      <p:sp>
        <p:nvSpPr>
          <p:cNvPr id="100" name="object 47">
            <a:extLst>
              <a:ext uri="{FF2B5EF4-FFF2-40B4-BE49-F238E27FC236}">
                <a16:creationId xmlns:a16="http://schemas.microsoft.com/office/drawing/2014/main" id="{85B9630B-D324-4D2B-94CF-190DFA8DA5FE}"/>
              </a:ext>
            </a:extLst>
          </p:cNvPr>
          <p:cNvSpPr txBox="1"/>
          <p:nvPr/>
        </p:nvSpPr>
        <p:spPr>
          <a:xfrm>
            <a:off x="2048713" y="1329186"/>
            <a:ext cx="448309" cy="33021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sz="2050" i="1" spc="15">
                <a:solidFill>
                  <a:srgbClr val="044A90"/>
                </a:solidFill>
                <a:latin typeface="Arial"/>
                <a:cs typeface="Arial"/>
              </a:rPr>
              <a:t>→</a:t>
            </a:r>
            <a:endParaRPr sz="2050">
              <a:latin typeface="Arial"/>
              <a:cs typeface="Arial"/>
            </a:endParaRPr>
          </a:p>
        </p:txBody>
      </p:sp>
      <p:sp>
        <p:nvSpPr>
          <p:cNvPr id="101" name="object 47">
            <a:extLst>
              <a:ext uri="{FF2B5EF4-FFF2-40B4-BE49-F238E27FC236}">
                <a16:creationId xmlns:a16="http://schemas.microsoft.com/office/drawing/2014/main" id="{A3D835B5-0B89-40FE-A2DB-294B6C91FA41}"/>
              </a:ext>
            </a:extLst>
          </p:cNvPr>
          <p:cNvSpPr txBox="1"/>
          <p:nvPr/>
        </p:nvSpPr>
        <p:spPr>
          <a:xfrm>
            <a:off x="2054630" y="2017924"/>
            <a:ext cx="448309" cy="33021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sz="2050" i="1" spc="15">
                <a:solidFill>
                  <a:srgbClr val="044A90"/>
                </a:solidFill>
                <a:latin typeface="Arial"/>
                <a:cs typeface="Arial"/>
              </a:rPr>
              <a:t>→</a:t>
            </a:r>
            <a:endParaRPr sz="2050">
              <a:latin typeface="Arial"/>
              <a:cs typeface="Arial"/>
            </a:endParaRPr>
          </a:p>
        </p:txBody>
      </p:sp>
      <p:sp>
        <p:nvSpPr>
          <p:cNvPr id="113" name="object 47">
            <a:extLst>
              <a:ext uri="{FF2B5EF4-FFF2-40B4-BE49-F238E27FC236}">
                <a16:creationId xmlns:a16="http://schemas.microsoft.com/office/drawing/2014/main" id="{C336C61B-DB85-4306-9239-9A57BB03D908}"/>
              </a:ext>
            </a:extLst>
          </p:cNvPr>
          <p:cNvSpPr txBox="1"/>
          <p:nvPr/>
        </p:nvSpPr>
        <p:spPr>
          <a:xfrm>
            <a:off x="2057285" y="2664719"/>
            <a:ext cx="448309" cy="33021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sz="2050" i="1" spc="15">
                <a:solidFill>
                  <a:srgbClr val="044A90"/>
                </a:solidFill>
                <a:latin typeface="Arial"/>
                <a:cs typeface="Arial"/>
              </a:rPr>
              <a:t>→</a:t>
            </a:r>
            <a:endParaRPr sz="20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4" grpId="0"/>
      <p:bldP spid="35" grpId="0"/>
      <p:bldP spid="46" grpId="0"/>
      <p:bldP spid="47" grpId="0"/>
      <p:bldP spid="58" grpId="0"/>
      <p:bldP spid="102" grpId="0"/>
      <p:bldP spid="103" grpId="0"/>
      <p:bldP spid="104" grpId="0"/>
      <p:bldP spid="100" grpId="0"/>
      <p:bldP spid="101" grpId="0"/>
      <p:bldP spid="1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4282"/>
            <a:ext cx="13246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pc="10"/>
              <a:t>Kaynakça</a:t>
            </a:r>
            <a:endParaRPr spc="10" dirty="0"/>
          </a:p>
        </p:txBody>
      </p:sp>
      <p:sp>
        <p:nvSpPr>
          <p:cNvPr id="3" name="object 3"/>
          <p:cNvSpPr/>
          <p:nvPr/>
        </p:nvSpPr>
        <p:spPr>
          <a:xfrm>
            <a:off x="3516629" y="75476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232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2786" y="1969414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232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4" y="453583"/>
            <a:ext cx="3914140" cy="276352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38455" marR="69215" indent="-326390">
              <a:lnSpc>
                <a:spcPts val="800"/>
              </a:lnSpc>
              <a:spcBef>
                <a:spcPts val="155"/>
              </a:spcBef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[14]</a:t>
            </a:r>
            <a:r>
              <a:rPr sz="700" spc="-5" dirty="0">
                <a:latin typeface="LM Sans 8"/>
                <a:cs typeface="LM Sans 8"/>
              </a:rPr>
              <a:t>A. Jones, J. Atkinson, C. Marshall, N. Botting, M. C. S. </a:t>
            </a:r>
            <a:r>
              <a:rPr sz="700" spc="-10" dirty="0">
                <a:latin typeface="LM Sans 8"/>
                <a:cs typeface="LM Sans 8"/>
              </a:rPr>
              <a:t>Clair, </a:t>
            </a:r>
            <a:r>
              <a:rPr sz="700" spc="-5" dirty="0">
                <a:latin typeface="LM Sans 8"/>
                <a:cs typeface="LM Sans 8"/>
              </a:rPr>
              <a:t>and G. Morgan,“Expressive  vocabulary predicts nonverbal executive function: A </a:t>
            </a:r>
            <a:r>
              <a:rPr sz="700" spc="-10" dirty="0">
                <a:latin typeface="LM Sans 8"/>
                <a:cs typeface="LM Sans 8"/>
              </a:rPr>
              <a:t>2-year </a:t>
            </a:r>
            <a:r>
              <a:rPr sz="700" spc="-5" dirty="0">
                <a:latin typeface="LM Sans 8"/>
                <a:cs typeface="LM Sans 8"/>
              </a:rPr>
              <a:t>longitudinal study of deaf and  </a:t>
            </a:r>
            <a:r>
              <a:rPr sz="700" spc="-10" dirty="0">
                <a:latin typeface="LM Sans 8"/>
                <a:cs typeface="LM Sans 8"/>
              </a:rPr>
              <a:t>hearing </a:t>
            </a:r>
            <a:r>
              <a:rPr sz="700" dirty="0">
                <a:latin typeface="LM Sans 8"/>
                <a:cs typeface="LM Sans 8"/>
              </a:rPr>
              <a:t>children,” </a:t>
            </a:r>
            <a:r>
              <a:rPr sz="700" i="1" spc="-10" dirty="0">
                <a:latin typeface="LM Sans 8"/>
                <a:cs typeface="LM Sans 8"/>
              </a:rPr>
              <a:t>Child </a:t>
            </a:r>
            <a:r>
              <a:rPr sz="700" i="1" spc="-5" dirty="0">
                <a:latin typeface="LM Sans 8"/>
                <a:cs typeface="LM Sans 8"/>
              </a:rPr>
              <a:t>Development</a:t>
            </a:r>
            <a:r>
              <a:rPr sz="700" spc="-5" dirty="0">
                <a:latin typeface="LM Sans 8"/>
                <a:cs typeface="LM Sans 8"/>
              </a:rPr>
              <a:t>, vol. 91, no. 2, e400–e414, 2020, eprint:  https://srcd.onlinelibrary.wiley.com/doi/pdf/10.1111/cdev.13226, </a:t>
            </a:r>
            <a:r>
              <a:rPr sz="700" spc="-5" dirty="0">
                <a:latin typeface="LM Roman Caps 10"/>
                <a:cs typeface="LM Roman Caps 10"/>
              </a:rPr>
              <a:t>issn</a:t>
            </a:r>
            <a:r>
              <a:rPr sz="700" spc="-5" dirty="0">
                <a:latin typeface="LM Sans 8"/>
                <a:cs typeface="LM Sans 8"/>
              </a:rPr>
              <a:t>: 1467-8624. </a:t>
            </a:r>
            <a:r>
              <a:rPr sz="700" spc="-5" dirty="0">
                <a:latin typeface="LM Roman Caps 10"/>
                <a:cs typeface="LM Roman Caps 10"/>
              </a:rPr>
              <a:t>doi</a:t>
            </a:r>
            <a:r>
              <a:rPr sz="700" spc="-5" dirty="0">
                <a:latin typeface="LM Sans 8"/>
                <a:cs typeface="LM Sans 8"/>
              </a:rPr>
              <a:t>: 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2"/>
              </a:rPr>
              <a:t>10.1111/cdev.13226</a:t>
            </a:r>
            <a:r>
              <a:rPr sz="700" spc="-5" dirty="0">
                <a:latin typeface="LM Sans 8"/>
                <a:cs typeface="LM Sans 8"/>
              </a:rPr>
              <a:t>. [Online]. Available: 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3"/>
              </a:rPr>
              <a:t>https://srcd.onlinelibrary.wiley.com/doi/abs/10.1111/cdev.13226 </a:t>
            </a:r>
            <a:r>
              <a:rPr sz="700" spc="-5" dirty="0">
                <a:latin typeface="LM Sans 8"/>
                <a:cs typeface="LM Sans 8"/>
              </a:rPr>
              <a:t>(visited on  03/15/2020).</a:t>
            </a:r>
            <a:endParaRPr sz="700">
              <a:latin typeface="LM Sans 8"/>
              <a:cs typeface="LM Sans 8"/>
            </a:endParaRPr>
          </a:p>
          <a:p>
            <a:pPr marL="12700">
              <a:lnSpc>
                <a:spcPts val="740"/>
              </a:lnSpc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[15]</a:t>
            </a:r>
            <a:r>
              <a:rPr sz="700" spc="-5" dirty="0">
                <a:latin typeface="LM Sans 8"/>
                <a:cs typeface="LM Sans 8"/>
              </a:rPr>
              <a:t>D. </a:t>
            </a:r>
            <a:r>
              <a:rPr sz="700" spc="-35" dirty="0">
                <a:latin typeface="LM Sans 8"/>
                <a:cs typeface="LM Sans 8"/>
              </a:rPr>
              <a:t>P. </a:t>
            </a:r>
            <a:r>
              <a:rPr sz="700" spc="-10" dirty="0">
                <a:latin typeface="LM Sans 8"/>
                <a:cs typeface="LM Sans 8"/>
              </a:rPr>
              <a:t>Corina, </a:t>
            </a:r>
            <a:r>
              <a:rPr sz="700" spc="-5" dirty="0">
                <a:latin typeface="LM Sans 8"/>
                <a:cs typeface="LM Sans 8"/>
              </a:rPr>
              <a:t>S. Hafer, and K. Welch,“Phonological </a:t>
            </a:r>
            <a:r>
              <a:rPr sz="700" spc="-10" dirty="0">
                <a:latin typeface="LM Sans 8"/>
                <a:cs typeface="LM Sans 8"/>
              </a:rPr>
              <a:t>awareness for </a:t>
            </a:r>
            <a:r>
              <a:rPr sz="700" spc="-5" dirty="0">
                <a:latin typeface="LM Sans 8"/>
                <a:cs typeface="LM Sans 8"/>
              </a:rPr>
              <a:t>american</a:t>
            </a:r>
            <a:r>
              <a:rPr sz="700" spc="90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sign</a:t>
            </a:r>
            <a:endParaRPr sz="700">
              <a:latin typeface="LM Sans 8"/>
              <a:cs typeface="LM Sans 8"/>
            </a:endParaRPr>
          </a:p>
          <a:p>
            <a:pPr marL="338455" marR="80645">
              <a:lnSpc>
                <a:spcPts val="800"/>
              </a:lnSpc>
              <a:spcBef>
                <a:spcPts val="40"/>
              </a:spcBef>
            </a:pPr>
            <a:r>
              <a:rPr sz="700" dirty="0">
                <a:latin typeface="LM Sans 8"/>
                <a:cs typeface="LM Sans 8"/>
              </a:rPr>
              <a:t>language,” </a:t>
            </a:r>
            <a:r>
              <a:rPr sz="700" i="1" spc="-5" dirty="0">
                <a:latin typeface="LM Sans 8"/>
                <a:cs typeface="LM Sans 8"/>
              </a:rPr>
              <a:t>J Deaf Stud Deaf Educ</a:t>
            </a:r>
            <a:r>
              <a:rPr sz="700" spc="-5" dirty="0">
                <a:latin typeface="LM Sans 8"/>
                <a:cs typeface="LM Sans 8"/>
              </a:rPr>
              <a:t>, vol. 19, no. 4, pp. 530–545, Oct. 1, 2014, Publisher:  </a:t>
            </a:r>
            <a:r>
              <a:rPr sz="700" spc="-10" dirty="0">
                <a:latin typeface="LM Sans 8"/>
                <a:cs typeface="LM Sans 8"/>
              </a:rPr>
              <a:t>Oxford </a:t>
            </a:r>
            <a:r>
              <a:rPr sz="700" spc="-5" dirty="0">
                <a:latin typeface="LM Sans 8"/>
                <a:cs typeface="LM Sans 8"/>
              </a:rPr>
              <a:t>Academic, </a:t>
            </a:r>
            <a:r>
              <a:rPr sz="700" spc="-5" dirty="0">
                <a:latin typeface="LM Roman Caps 10"/>
                <a:cs typeface="LM Roman Caps 10"/>
              </a:rPr>
              <a:t>issn</a:t>
            </a:r>
            <a:r>
              <a:rPr sz="700" spc="-5" dirty="0">
                <a:latin typeface="LM Sans 8"/>
                <a:cs typeface="LM Sans 8"/>
              </a:rPr>
              <a:t>: 1081-4159. </a:t>
            </a:r>
            <a:r>
              <a:rPr sz="700" spc="-5" dirty="0">
                <a:latin typeface="LM Roman Caps 10"/>
                <a:cs typeface="LM Roman Caps 10"/>
              </a:rPr>
              <a:t>doi</a:t>
            </a:r>
            <a:r>
              <a:rPr sz="700" spc="-5" dirty="0">
                <a:latin typeface="LM Sans 8"/>
                <a:cs typeface="LM Sans 8"/>
              </a:rPr>
              <a:t>: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4"/>
              </a:rPr>
              <a:t>10.1093/deafed/enu023</a:t>
            </a:r>
            <a:r>
              <a:rPr sz="700" spc="-5" dirty="0">
                <a:latin typeface="LM Sans 8"/>
                <a:cs typeface="LM Sans 8"/>
              </a:rPr>
              <a:t>. [Online]. Available: 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5"/>
              </a:rPr>
              <a:t>https://academic.oup.com/jdsde/article/19/4/530/2937181 </a:t>
            </a:r>
            <a:r>
              <a:rPr sz="700" spc="-5" dirty="0">
                <a:latin typeface="LM Sans 8"/>
                <a:cs typeface="LM Sans 8"/>
              </a:rPr>
              <a:t>(visited on  06/20/2020).</a:t>
            </a:r>
            <a:endParaRPr sz="700">
              <a:latin typeface="LM Sans 8"/>
              <a:cs typeface="LM Sans 8"/>
            </a:endParaRPr>
          </a:p>
          <a:p>
            <a:pPr marL="12700">
              <a:lnSpc>
                <a:spcPts val="745"/>
              </a:lnSpc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[16]</a:t>
            </a:r>
            <a:r>
              <a:rPr sz="700" spc="-5" dirty="0">
                <a:latin typeface="LM Sans 8"/>
                <a:cs typeface="LM Sans 8"/>
              </a:rPr>
              <a:t>F. Lecciso, A. Levante, F. </a:t>
            </a:r>
            <a:r>
              <a:rPr sz="700" spc="-10" dirty="0">
                <a:latin typeface="LM Sans 8"/>
                <a:cs typeface="LM Sans 8"/>
              </a:rPr>
              <a:t>Baruffaldi, </a:t>
            </a:r>
            <a:r>
              <a:rPr sz="700" spc="-5" dirty="0">
                <a:latin typeface="LM Sans 8"/>
                <a:cs typeface="LM Sans 8"/>
              </a:rPr>
              <a:t>and S. Petrocchi,“Theory of mind in deaf</a:t>
            </a:r>
            <a:r>
              <a:rPr sz="700" spc="105" dirty="0">
                <a:latin typeface="LM Sans 8"/>
                <a:cs typeface="LM Sans 8"/>
              </a:rPr>
              <a:t> </a:t>
            </a:r>
            <a:r>
              <a:rPr sz="700" dirty="0">
                <a:latin typeface="LM Sans 8"/>
                <a:cs typeface="LM Sans 8"/>
              </a:rPr>
              <a:t>adults,”</a:t>
            </a:r>
            <a:endParaRPr sz="700">
              <a:latin typeface="LM Sans 8"/>
              <a:cs typeface="LM Sans 8"/>
            </a:endParaRPr>
          </a:p>
          <a:p>
            <a:pPr marL="338455" marR="69850">
              <a:lnSpc>
                <a:spcPts val="800"/>
              </a:lnSpc>
              <a:spcBef>
                <a:spcPts val="40"/>
              </a:spcBef>
            </a:pPr>
            <a:r>
              <a:rPr sz="700" i="1" spc="-10" dirty="0">
                <a:latin typeface="LM Sans 8"/>
                <a:cs typeface="LM Sans 8"/>
              </a:rPr>
              <a:t>Cogent </a:t>
            </a:r>
            <a:r>
              <a:rPr sz="700" i="1" spc="-5" dirty="0">
                <a:latin typeface="LM Sans 8"/>
                <a:cs typeface="LM Sans 8"/>
              </a:rPr>
              <a:t>Psychology</a:t>
            </a:r>
            <a:r>
              <a:rPr sz="700" spc="-5" dirty="0">
                <a:latin typeface="LM Sans 8"/>
                <a:cs typeface="LM Sans 8"/>
              </a:rPr>
              <a:t>, vol. 3, no. 1, </a:t>
            </a:r>
            <a:r>
              <a:rPr sz="700" spc="-35" dirty="0">
                <a:latin typeface="LM Sans 8"/>
                <a:cs typeface="LM Sans 8"/>
              </a:rPr>
              <a:t>P. </a:t>
            </a:r>
            <a:r>
              <a:rPr sz="700" spc="-10" dirty="0">
                <a:latin typeface="LM Sans 8"/>
                <a:cs typeface="LM Sans 8"/>
              </a:rPr>
              <a:t>Walla, </a:t>
            </a:r>
            <a:r>
              <a:rPr sz="700" spc="-5" dirty="0">
                <a:latin typeface="LM Sans 8"/>
                <a:cs typeface="LM Sans 8"/>
              </a:rPr>
              <a:t>Ed., p. 1 264 127, Dec. 31, 2016, Publisher:  </a:t>
            </a:r>
            <a:r>
              <a:rPr sz="700" spc="-10" dirty="0">
                <a:latin typeface="LM Sans 8"/>
                <a:cs typeface="LM Sans 8"/>
              </a:rPr>
              <a:t>Cogent </a:t>
            </a:r>
            <a:r>
              <a:rPr sz="700" spc="-15" dirty="0">
                <a:latin typeface="LM Sans 8"/>
                <a:cs typeface="LM Sans 8"/>
              </a:rPr>
              <a:t>OA </a:t>
            </a:r>
            <a:r>
              <a:rPr sz="700" spc="-10" dirty="0">
                <a:latin typeface="LM Sans 8"/>
                <a:cs typeface="LM Sans 8"/>
              </a:rPr>
              <a:t>eprint:  </a:t>
            </a:r>
            <a:r>
              <a:rPr sz="700" spc="-5" dirty="0">
                <a:latin typeface="LM Sans 8"/>
                <a:cs typeface="LM Sans 8"/>
                <a:hlinkClick r:id="rId6"/>
              </a:rPr>
              <a:t>https://www.tandfonline.com/doi/pdf/10.1080/23311908.2016.1264127, </a:t>
            </a:r>
            <a:r>
              <a:rPr sz="700" spc="-5" dirty="0">
                <a:latin typeface="LM Roman Caps 10"/>
                <a:cs typeface="LM Roman Caps 10"/>
              </a:rPr>
              <a:t>issn</a:t>
            </a:r>
            <a:r>
              <a:rPr sz="700" spc="-5" dirty="0">
                <a:latin typeface="LM Sans 8"/>
                <a:cs typeface="LM Sans 8"/>
              </a:rPr>
              <a:t>: null. </a:t>
            </a:r>
            <a:r>
              <a:rPr sz="700" spc="-5" dirty="0">
                <a:latin typeface="LM Roman Caps 10"/>
                <a:cs typeface="LM Roman Caps 10"/>
              </a:rPr>
              <a:t>doi</a:t>
            </a:r>
            <a:r>
              <a:rPr sz="700" spc="-5" dirty="0">
                <a:latin typeface="LM Sans 8"/>
                <a:cs typeface="LM Sans 8"/>
              </a:rPr>
              <a:t>: 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7"/>
              </a:rPr>
              <a:t>10.1080/23311908.2016.1264127</a:t>
            </a:r>
            <a:r>
              <a:rPr sz="700" spc="-5" dirty="0">
                <a:latin typeface="LM Sans 8"/>
                <a:cs typeface="LM Sans 8"/>
              </a:rPr>
              <a:t>. [Online]. Available:</a:t>
            </a:r>
            <a:endParaRPr sz="700">
              <a:latin typeface="LM Sans 8"/>
              <a:cs typeface="LM Sans 8"/>
            </a:endParaRPr>
          </a:p>
          <a:p>
            <a:pPr marL="338455">
              <a:lnSpc>
                <a:spcPts val="745"/>
              </a:lnSpc>
            </a:pP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8"/>
              </a:rPr>
              <a:t>https://www.tandfonline.com/doi/abs/10.1080/23311908.2016.1264127 </a:t>
            </a:r>
            <a:r>
              <a:rPr sz="700" spc="-5" dirty="0">
                <a:latin typeface="LM Sans 8"/>
                <a:cs typeface="LM Sans 8"/>
              </a:rPr>
              <a:t>(visited</a:t>
            </a:r>
            <a:r>
              <a:rPr sz="700" spc="-60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on</a:t>
            </a:r>
            <a:endParaRPr sz="700">
              <a:latin typeface="LM Sans 8"/>
              <a:cs typeface="LM Sans 8"/>
            </a:endParaRPr>
          </a:p>
          <a:p>
            <a:pPr marL="338455">
              <a:lnSpc>
                <a:spcPts val="795"/>
              </a:lnSpc>
            </a:pPr>
            <a:r>
              <a:rPr sz="700" spc="-5" dirty="0">
                <a:latin typeface="LM Sans 8"/>
                <a:cs typeface="LM Sans 8"/>
              </a:rPr>
              <a:t>04/12/2020).</a:t>
            </a:r>
            <a:endParaRPr sz="700">
              <a:latin typeface="LM Sans 8"/>
              <a:cs typeface="LM Sans 8"/>
            </a:endParaRPr>
          </a:p>
          <a:p>
            <a:pPr marL="338455" marR="212725" indent="-326390">
              <a:lnSpc>
                <a:spcPts val="800"/>
              </a:lnSpc>
              <a:spcBef>
                <a:spcPts val="35"/>
              </a:spcBef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[17]</a:t>
            </a:r>
            <a:r>
              <a:rPr sz="700" spc="-5" dirty="0">
                <a:latin typeface="LM Sans 8"/>
                <a:cs typeface="LM Sans 8"/>
              </a:rPr>
              <a:t>T. Woolfe, S. C. </a:t>
            </a:r>
            <a:r>
              <a:rPr sz="700" spc="-10" dirty="0">
                <a:latin typeface="LM Sans 8"/>
                <a:cs typeface="LM Sans 8"/>
              </a:rPr>
              <a:t>Want, </a:t>
            </a:r>
            <a:r>
              <a:rPr sz="700" spc="-5" dirty="0">
                <a:latin typeface="LM Sans 8"/>
                <a:cs typeface="LM Sans 8"/>
              </a:rPr>
              <a:t>and M. </a:t>
            </a:r>
            <a:r>
              <a:rPr sz="700" dirty="0">
                <a:latin typeface="LM Sans 8"/>
                <a:cs typeface="LM Sans 8"/>
              </a:rPr>
              <a:t>Siegal,“Signposts </a:t>
            </a:r>
            <a:r>
              <a:rPr sz="700" spc="-5" dirty="0">
                <a:latin typeface="LM Sans 8"/>
                <a:cs typeface="LM Sans 8"/>
              </a:rPr>
              <a:t>to development: </a:t>
            </a:r>
            <a:r>
              <a:rPr sz="700" spc="-10" dirty="0">
                <a:latin typeface="LM Sans 8"/>
                <a:cs typeface="LM Sans 8"/>
              </a:rPr>
              <a:t>Theory </a:t>
            </a:r>
            <a:r>
              <a:rPr sz="700" spc="-5" dirty="0">
                <a:latin typeface="LM Sans 8"/>
                <a:cs typeface="LM Sans 8"/>
              </a:rPr>
              <a:t>of mind in deaf  </a:t>
            </a:r>
            <a:r>
              <a:rPr sz="700" dirty="0">
                <a:latin typeface="LM Sans 8"/>
                <a:cs typeface="LM Sans 8"/>
              </a:rPr>
              <a:t>children,” </a:t>
            </a:r>
            <a:r>
              <a:rPr sz="700" i="1" spc="-10" dirty="0">
                <a:latin typeface="LM Sans 8"/>
                <a:cs typeface="LM Sans 8"/>
              </a:rPr>
              <a:t>Child </a:t>
            </a:r>
            <a:r>
              <a:rPr sz="700" i="1" spc="-5" dirty="0">
                <a:latin typeface="LM Sans 8"/>
                <a:cs typeface="LM Sans 8"/>
              </a:rPr>
              <a:t>Dev</a:t>
            </a:r>
            <a:r>
              <a:rPr sz="700" spc="-5" dirty="0">
                <a:latin typeface="LM Sans 8"/>
                <a:cs typeface="LM Sans 8"/>
              </a:rPr>
              <a:t>, vol. 73, no. 3, pp. 768–778, Jun. 2002, </a:t>
            </a:r>
            <a:r>
              <a:rPr sz="700" spc="-5" dirty="0">
                <a:latin typeface="LM Roman Caps 10"/>
                <a:cs typeface="LM Roman Caps 10"/>
              </a:rPr>
              <a:t>issn</a:t>
            </a:r>
            <a:r>
              <a:rPr sz="700" spc="-5" dirty="0">
                <a:latin typeface="LM Sans 8"/>
                <a:cs typeface="LM Sans 8"/>
              </a:rPr>
              <a:t>: 0009-3920. </a:t>
            </a:r>
            <a:r>
              <a:rPr sz="700" spc="-5" dirty="0">
                <a:latin typeface="LM Roman Caps 10"/>
                <a:cs typeface="LM Roman Caps 10"/>
              </a:rPr>
              <a:t>doi</a:t>
            </a:r>
            <a:r>
              <a:rPr sz="700" spc="-5" dirty="0">
                <a:latin typeface="LM Sans 8"/>
                <a:cs typeface="LM Sans 8"/>
              </a:rPr>
              <a:t>:  </a:t>
            </a:r>
            <a:r>
              <a:rPr sz="700" dirty="0">
                <a:solidFill>
                  <a:srgbClr val="044A90"/>
                </a:solidFill>
                <a:latin typeface="LM Mono 8"/>
                <a:cs typeface="LM Mono 8"/>
                <a:hlinkClick r:id="rId9"/>
              </a:rPr>
              <a:t>10.1111/1467-8624.00437</a:t>
            </a:r>
            <a:r>
              <a:rPr sz="700" dirty="0">
                <a:latin typeface="LM Sans 8"/>
                <a:cs typeface="LM Sans 8"/>
              </a:rPr>
              <a:t>.</a:t>
            </a:r>
            <a:endParaRPr sz="700">
              <a:latin typeface="LM Sans 8"/>
              <a:cs typeface="LM Sans 8"/>
            </a:endParaRPr>
          </a:p>
          <a:p>
            <a:pPr marL="12700">
              <a:lnSpc>
                <a:spcPts val="750"/>
              </a:lnSpc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[18]</a:t>
            </a:r>
            <a:r>
              <a:rPr sz="700" spc="-5" dirty="0">
                <a:latin typeface="LM Sans 8"/>
                <a:cs typeface="LM Sans 8"/>
              </a:rPr>
              <a:t>B. Figueras, L. </a:t>
            </a:r>
            <a:r>
              <a:rPr sz="700" spc="-10" dirty="0">
                <a:latin typeface="LM Sans 8"/>
                <a:cs typeface="LM Sans 8"/>
              </a:rPr>
              <a:t>Edwards, </a:t>
            </a:r>
            <a:r>
              <a:rPr sz="700" spc="-5" dirty="0">
                <a:latin typeface="LM Sans 8"/>
                <a:cs typeface="LM Sans 8"/>
              </a:rPr>
              <a:t>and D. Langdon,“Executive function and language in</a:t>
            </a:r>
            <a:r>
              <a:rPr sz="700" spc="65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deaf</a:t>
            </a:r>
            <a:endParaRPr sz="700">
              <a:latin typeface="LM Sans 8"/>
              <a:cs typeface="LM Sans 8"/>
            </a:endParaRPr>
          </a:p>
          <a:p>
            <a:pPr marL="338455" marR="5080">
              <a:lnSpc>
                <a:spcPts val="800"/>
              </a:lnSpc>
              <a:spcBef>
                <a:spcPts val="40"/>
              </a:spcBef>
            </a:pPr>
            <a:r>
              <a:rPr sz="700" dirty="0">
                <a:latin typeface="LM Sans 8"/>
                <a:cs typeface="LM Sans 8"/>
              </a:rPr>
              <a:t>children,” </a:t>
            </a:r>
            <a:r>
              <a:rPr sz="700" i="1" spc="-5" dirty="0">
                <a:latin typeface="LM Sans 8"/>
                <a:cs typeface="LM Sans 8"/>
              </a:rPr>
              <a:t>Journal of Deaf Studies and Deaf Education</a:t>
            </a:r>
            <a:r>
              <a:rPr sz="700" spc="-5" dirty="0">
                <a:latin typeface="LM Sans 8"/>
                <a:cs typeface="LM Sans 8"/>
              </a:rPr>
              <a:t>, vol. 13, no. 3, pp. 362–377, Jul. 1,  2008, </a:t>
            </a:r>
            <a:r>
              <a:rPr sz="700" spc="-5" dirty="0">
                <a:latin typeface="LM Roman Caps 10"/>
                <a:cs typeface="LM Roman Caps 10"/>
              </a:rPr>
              <a:t>issn</a:t>
            </a:r>
            <a:r>
              <a:rPr sz="700" spc="-5" dirty="0">
                <a:latin typeface="LM Sans 8"/>
                <a:cs typeface="LM Sans 8"/>
              </a:rPr>
              <a:t>: 1081-4159, 1465-7325. </a:t>
            </a:r>
            <a:r>
              <a:rPr sz="700" spc="-5" dirty="0">
                <a:latin typeface="LM Roman Caps 10"/>
                <a:cs typeface="LM Roman Caps 10"/>
              </a:rPr>
              <a:t>doi</a:t>
            </a:r>
            <a:r>
              <a:rPr sz="700" spc="-5" dirty="0">
                <a:latin typeface="LM Sans 8"/>
                <a:cs typeface="LM Sans 8"/>
              </a:rPr>
              <a:t>: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10"/>
              </a:rPr>
              <a:t>10.1093/deafed/enm067</a:t>
            </a:r>
            <a:r>
              <a:rPr sz="700" spc="-5" dirty="0">
                <a:latin typeface="LM Sans 8"/>
                <a:cs typeface="LM Sans 8"/>
              </a:rPr>
              <a:t>. [Online]. Available: 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11"/>
              </a:rPr>
              <a:t>https://academic.oup.com/jdsde/article-lookup/doi/10.1093/deafed/enm067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</a:rPr>
              <a:t> </a:t>
            </a:r>
            <a:r>
              <a:rPr sz="700" spc="-5" dirty="0">
                <a:latin typeface="LM Sans 8"/>
                <a:cs typeface="LM Sans 8"/>
              </a:rPr>
              <a:t>(visited on</a:t>
            </a:r>
            <a:r>
              <a:rPr sz="700" spc="-10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03/15/2020).</a:t>
            </a:r>
            <a:endParaRPr sz="700">
              <a:latin typeface="LM Sans 8"/>
              <a:cs typeface="LM Sans 8"/>
            </a:endParaRPr>
          </a:p>
        </p:txBody>
      </p:sp>
      <p:grpSp>
        <p:nvGrpSpPr>
          <p:cNvPr id="14" name="object 25">
            <a:extLst>
              <a:ext uri="{FF2B5EF4-FFF2-40B4-BE49-F238E27FC236}">
                <a16:creationId xmlns:a16="http://schemas.microsoft.com/office/drawing/2014/main" id="{558D0FEE-A27B-4EF1-84F3-897751FB4CD8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15" name="object 26">
              <a:extLst>
                <a:ext uri="{FF2B5EF4-FFF2-40B4-BE49-F238E27FC236}">
                  <a16:creationId xmlns:a16="http://schemas.microsoft.com/office/drawing/2014/main" id="{8D1E68E4-3E6A-446E-9CD2-A7780F58C29A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7">
              <a:extLst>
                <a:ext uri="{FF2B5EF4-FFF2-40B4-BE49-F238E27FC236}">
                  <a16:creationId xmlns:a16="http://schemas.microsoft.com/office/drawing/2014/main" id="{87316A61-E496-4C29-907F-BC34EFCDA78E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8">
              <a:extLst>
                <a:ext uri="{FF2B5EF4-FFF2-40B4-BE49-F238E27FC236}">
                  <a16:creationId xmlns:a16="http://schemas.microsoft.com/office/drawing/2014/main" id="{5F9F5464-E646-4E20-9C89-AC74AC813439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29">
            <a:extLst>
              <a:ext uri="{FF2B5EF4-FFF2-40B4-BE49-F238E27FC236}">
                <a16:creationId xmlns:a16="http://schemas.microsoft.com/office/drawing/2014/main" id="{EC0F33A0-6CD7-4D52-A03C-F86DBAFCE7A9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19" name="object 30">
            <a:extLst>
              <a:ext uri="{FF2B5EF4-FFF2-40B4-BE49-F238E27FC236}">
                <a16:creationId xmlns:a16="http://schemas.microsoft.com/office/drawing/2014/main" id="{43775518-4EE4-40D1-B563-06B65DDDD9D6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0" name="object 31">
            <a:extLst>
              <a:ext uri="{FF2B5EF4-FFF2-40B4-BE49-F238E27FC236}">
                <a16:creationId xmlns:a16="http://schemas.microsoft.com/office/drawing/2014/main" id="{A8C008FF-EEED-4DE9-9A58-C3247BFAB667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1" name="object 32">
            <a:extLst>
              <a:ext uri="{FF2B5EF4-FFF2-40B4-BE49-F238E27FC236}">
                <a16:creationId xmlns:a16="http://schemas.microsoft.com/office/drawing/2014/main" id="{2B437A85-7F41-4572-A4E8-EB30E611708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30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4282"/>
            <a:ext cx="13246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pc="10"/>
              <a:t>Kaynakça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347294" y="453583"/>
            <a:ext cx="3914140" cy="276352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38455" marR="5080" indent="-326390">
              <a:lnSpc>
                <a:spcPts val="800"/>
              </a:lnSpc>
              <a:spcBef>
                <a:spcPts val="155"/>
              </a:spcBef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[19]</a:t>
            </a:r>
            <a:r>
              <a:rPr sz="700" spc="-5" dirty="0">
                <a:latin typeface="LM Sans 8"/>
                <a:cs typeface="LM Sans 8"/>
              </a:rPr>
              <a:t>L. Luo, G. Luk, and E. Bialystok,“Effect of language proficiency and executive control on  verbal fluency performance in </a:t>
            </a:r>
            <a:r>
              <a:rPr sz="700" dirty="0">
                <a:latin typeface="LM Sans 8"/>
                <a:cs typeface="LM Sans 8"/>
              </a:rPr>
              <a:t>bilinguals,” </a:t>
            </a:r>
            <a:r>
              <a:rPr sz="700" i="1" spc="-10" dirty="0">
                <a:latin typeface="LM Sans 8"/>
                <a:cs typeface="LM Sans 8"/>
              </a:rPr>
              <a:t>Cognition</a:t>
            </a:r>
            <a:r>
              <a:rPr sz="700" spc="-10" dirty="0">
                <a:latin typeface="LM Sans 8"/>
                <a:cs typeface="LM Sans 8"/>
              </a:rPr>
              <a:t>, </a:t>
            </a:r>
            <a:r>
              <a:rPr sz="700" spc="-5" dirty="0">
                <a:latin typeface="LM Sans 8"/>
                <a:cs typeface="LM Sans 8"/>
              </a:rPr>
              <a:t>vol. 114, no. 1, pp. 29–41, Jan. 2010,  </a:t>
            </a:r>
            <a:r>
              <a:rPr sz="700" spc="-5" dirty="0">
                <a:latin typeface="LM Roman Caps 10"/>
                <a:cs typeface="LM Roman Caps 10"/>
              </a:rPr>
              <a:t>issn</a:t>
            </a:r>
            <a:r>
              <a:rPr sz="700" spc="-5" dirty="0">
                <a:latin typeface="LM Sans 8"/>
                <a:cs typeface="LM Sans 8"/>
              </a:rPr>
              <a:t>: 00100277. </a:t>
            </a:r>
            <a:r>
              <a:rPr sz="700" spc="-5" dirty="0">
                <a:latin typeface="LM Roman Caps 10"/>
                <a:cs typeface="LM Roman Caps 10"/>
              </a:rPr>
              <a:t>doi</a:t>
            </a:r>
            <a:r>
              <a:rPr sz="700" spc="-5" dirty="0">
                <a:latin typeface="LM Sans 8"/>
                <a:cs typeface="LM Sans 8"/>
              </a:rPr>
              <a:t>: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2"/>
              </a:rPr>
              <a:t>10.1016/j.cognition.2009.08.014</a:t>
            </a:r>
            <a:r>
              <a:rPr sz="700" spc="-5" dirty="0">
                <a:latin typeface="LM Sans 8"/>
                <a:cs typeface="LM Sans 8"/>
              </a:rPr>
              <a:t>. [Online]. Available: 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3"/>
              </a:rPr>
              <a:t>https://linkinghub.elsevier.com/retrieve/pii/S0010027709002091 </a:t>
            </a:r>
            <a:r>
              <a:rPr sz="700" spc="-5" dirty="0">
                <a:latin typeface="LM Sans 8"/>
                <a:cs typeface="LM Sans 8"/>
              </a:rPr>
              <a:t>(visited on  03/15/2020).</a:t>
            </a:r>
            <a:endParaRPr sz="700">
              <a:latin typeface="LM Sans 8"/>
              <a:cs typeface="LM Sans 8"/>
            </a:endParaRPr>
          </a:p>
          <a:p>
            <a:pPr marL="12700">
              <a:lnSpc>
                <a:spcPts val="745"/>
              </a:lnSpc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[20]</a:t>
            </a:r>
            <a:r>
              <a:rPr sz="700" spc="-5" dirty="0">
                <a:latin typeface="LM Sans 8"/>
                <a:cs typeface="LM Sans 8"/>
              </a:rPr>
              <a:t>D. Rohrer, J. T. Wixted, D. </a:t>
            </a:r>
            <a:r>
              <a:rPr sz="700" spc="-35" dirty="0">
                <a:latin typeface="LM Sans 8"/>
                <a:cs typeface="LM Sans 8"/>
              </a:rPr>
              <a:t>P. </a:t>
            </a:r>
            <a:r>
              <a:rPr sz="700" spc="-5" dirty="0">
                <a:latin typeface="LM Sans 8"/>
                <a:cs typeface="LM Sans 8"/>
              </a:rPr>
              <a:t>Salmon, and N. Butters,“Retrieval from semantic</a:t>
            </a:r>
            <a:r>
              <a:rPr sz="700" spc="145" dirty="0">
                <a:latin typeface="LM Sans 8"/>
                <a:cs typeface="LM Sans 8"/>
              </a:rPr>
              <a:t> </a:t>
            </a:r>
            <a:r>
              <a:rPr sz="700" spc="-10" dirty="0">
                <a:latin typeface="LM Sans 8"/>
                <a:cs typeface="LM Sans 8"/>
              </a:rPr>
              <a:t>memory</a:t>
            </a:r>
            <a:endParaRPr sz="700">
              <a:latin typeface="LM Sans 8"/>
              <a:cs typeface="LM Sans 8"/>
            </a:endParaRPr>
          </a:p>
          <a:p>
            <a:pPr marL="338455" marR="350520" algn="just">
              <a:lnSpc>
                <a:spcPts val="800"/>
              </a:lnSpc>
              <a:spcBef>
                <a:spcPts val="40"/>
              </a:spcBef>
            </a:pPr>
            <a:r>
              <a:rPr sz="700" spc="-5" dirty="0">
                <a:latin typeface="LM Sans 8"/>
                <a:cs typeface="LM Sans 8"/>
              </a:rPr>
              <a:t>and its implications </a:t>
            </a:r>
            <a:r>
              <a:rPr sz="700" spc="-10" dirty="0">
                <a:latin typeface="LM Sans 8"/>
                <a:cs typeface="LM Sans 8"/>
              </a:rPr>
              <a:t>for </a:t>
            </a:r>
            <a:r>
              <a:rPr sz="700" spc="-5" dirty="0">
                <a:latin typeface="LM Sans 8"/>
                <a:cs typeface="LM Sans 8"/>
              </a:rPr>
              <a:t>alzheimer’s </a:t>
            </a:r>
            <a:r>
              <a:rPr sz="700" dirty="0">
                <a:latin typeface="LM Sans 8"/>
                <a:cs typeface="LM Sans 8"/>
              </a:rPr>
              <a:t>disease,” </a:t>
            </a:r>
            <a:r>
              <a:rPr sz="700" i="1" spc="-5" dirty="0">
                <a:latin typeface="LM Sans 8"/>
                <a:cs typeface="LM Sans 8"/>
              </a:rPr>
              <a:t>Journal of </a:t>
            </a:r>
            <a:r>
              <a:rPr sz="700" i="1" dirty="0">
                <a:latin typeface="LM Sans 8"/>
                <a:cs typeface="LM Sans 8"/>
              </a:rPr>
              <a:t>Experimental </a:t>
            </a:r>
            <a:r>
              <a:rPr sz="700" i="1" spc="-5" dirty="0">
                <a:latin typeface="LM Sans 8"/>
                <a:cs typeface="LM Sans 8"/>
              </a:rPr>
              <a:t>Psychology:  Learning, </a:t>
            </a:r>
            <a:r>
              <a:rPr sz="700" i="1" spc="-15" dirty="0">
                <a:latin typeface="LM Sans 8"/>
                <a:cs typeface="LM Sans 8"/>
              </a:rPr>
              <a:t>Memory, </a:t>
            </a:r>
            <a:r>
              <a:rPr sz="700" i="1" spc="-5" dirty="0">
                <a:latin typeface="LM Sans 8"/>
                <a:cs typeface="LM Sans 8"/>
              </a:rPr>
              <a:t>and </a:t>
            </a:r>
            <a:r>
              <a:rPr sz="700" i="1" spc="-10" dirty="0">
                <a:latin typeface="LM Sans 8"/>
                <a:cs typeface="LM Sans 8"/>
              </a:rPr>
              <a:t>Cognition</a:t>
            </a:r>
            <a:r>
              <a:rPr sz="700" spc="-10" dirty="0">
                <a:latin typeface="LM Sans 8"/>
                <a:cs typeface="LM Sans 8"/>
              </a:rPr>
              <a:t>, </a:t>
            </a:r>
            <a:r>
              <a:rPr sz="700" spc="-5" dirty="0">
                <a:latin typeface="LM Sans 8"/>
                <a:cs typeface="LM Sans 8"/>
              </a:rPr>
              <a:t>vol. 21, no. 5, pp. 1127–1139, 1995, Place: US  Publisher: American Psychological </a:t>
            </a:r>
            <a:r>
              <a:rPr sz="700" dirty="0">
                <a:latin typeface="LM Sans 8"/>
                <a:cs typeface="LM Sans 8"/>
              </a:rPr>
              <a:t>Association, </a:t>
            </a:r>
            <a:r>
              <a:rPr sz="700" spc="-5" dirty="0">
                <a:latin typeface="LM Roman Caps 10"/>
                <a:cs typeface="LM Roman Caps 10"/>
              </a:rPr>
              <a:t>issn</a:t>
            </a:r>
            <a:r>
              <a:rPr sz="700" spc="-5" dirty="0">
                <a:latin typeface="LM Sans 8"/>
                <a:cs typeface="LM Sans 8"/>
              </a:rPr>
              <a:t>:</a:t>
            </a:r>
            <a:endParaRPr sz="700">
              <a:latin typeface="LM Sans 8"/>
              <a:cs typeface="LM Sans 8"/>
            </a:endParaRPr>
          </a:p>
          <a:p>
            <a:pPr marL="338455" algn="just">
              <a:lnSpc>
                <a:spcPts val="750"/>
              </a:lnSpc>
            </a:pPr>
            <a:r>
              <a:rPr sz="700" spc="-5" dirty="0">
                <a:latin typeface="LM Sans 8"/>
                <a:cs typeface="LM Sans 8"/>
              </a:rPr>
              <a:t>1939-1285(Electronic),0278-7393(Print). </a:t>
            </a:r>
            <a:r>
              <a:rPr sz="700" spc="-5" dirty="0">
                <a:latin typeface="LM Roman Caps 10"/>
                <a:cs typeface="LM Roman Caps 10"/>
              </a:rPr>
              <a:t>doi</a:t>
            </a:r>
            <a:r>
              <a:rPr sz="700" spc="-5" dirty="0">
                <a:latin typeface="LM Sans 8"/>
                <a:cs typeface="LM Sans 8"/>
              </a:rPr>
              <a:t>:</a:t>
            </a:r>
            <a:r>
              <a:rPr sz="700" spc="5" dirty="0">
                <a:latin typeface="LM Sans 8"/>
                <a:cs typeface="LM Sans 8"/>
              </a:rPr>
              <a:t> </a:t>
            </a:r>
            <a:r>
              <a:rPr sz="700" dirty="0">
                <a:solidFill>
                  <a:srgbClr val="044A90"/>
                </a:solidFill>
                <a:latin typeface="LM Mono 8"/>
                <a:cs typeface="LM Mono 8"/>
                <a:hlinkClick r:id="rId4"/>
              </a:rPr>
              <a:t>10.1037/0278-7393.21.5.1127</a:t>
            </a:r>
            <a:r>
              <a:rPr sz="700" dirty="0">
                <a:latin typeface="LM Sans 8"/>
                <a:cs typeface="LM Sans 8"/>
              </a:rPr>
              <a:t>.</a:t>
            </a:r>
            <a:endParaRPr sz="700">
              <a:latin typeface="LM Sans 8"/>
              <a:cs typeface="LM Sans 8"/>
            </a:endParaRPr>
          </a:p>
          <a:p>
            <a:pPr marL="338455" marR="211454" indent="-326390" algn="just">
              <a:lnSpc>
                <a:spcPts val="800"/>
              </a:lnSpc>
              <a:spcBef>
                <a:spcPts val="40"/>
              </a:spcBef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[21]</a:t>
            </a:r>
            <a:r>
              <a:rPr sz="700" spc="-5" dirty="0">
                <a:latin typeface="LM Sans 8"/>
                <a:cs typeface="LM Sans 8"/>
              </a:rPr>
              <a:t>T. C. Sandoval, T. H. Gollan, V. S. Ferreira, and D. </a:t>
            </a:r>
            <a:r>
              <a:rPr sz="700" spc="-35" dirty="0">
                <a:latin typeface="LM Sans 8"/>
                <a:cs typeface="LM Sans 8"/>
              </a:rPr>
              <a:t>P. </a:t>
            </a:r>
            <a:r>
              <a:rPr sz="700" spc="-5" dirty="0">
                <a:latin typeface="LM Sans 8"/>
                <a:cs typeface="LM Sans 8"/>
              </a:rPr>
              <a:t>Salmon,“What causes the</a:t>
            </a:r>
            <a:r>
              <a:rPr sz="700" spc="-125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bilingual  disadvantage in verbal fluency? the dual-task </a:t>
            </a:r>
            <a:r>
              <a:rPr sz="700" dirty="0">
                <a:latin typeface="LM Sans 8"/>
                <a:cs typeface="LM Sans 8"/>
              </a:rPr>
              <a:t>analogy,” </a:t>
            </a:r>
            <a:r>
              <a:rPr sz="700" i="1" spc="-5" dirty="0">
                <a:latin typeface="LM Sans 8"/>
                <a:cs typeface="LM Sans 8"/>
              </a:rPr>
              <a:t>Bilingualism</a:t>
            </a:r>
            <a:r>
              <a:rPr sz="700" spc="-5" dirty="0">
                <a:latin typeface="LM Sans 8"/>
                <a:cs typeface="LM Sans 8"/>
              </a:rPr>
              <a:t>, vol. 13, no.</a:t>
            </a:r>
            <a:r>
              <a:rPr sz="700" spc="105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2,</a:t>
            </a:r>
            <a:endParaRPr sz="700">
              <a:latin typeface="LM Sans 8"/>
              <a:cs typeface="LM Sans 8"/>
            </a:endParaRPr>
          </a:p>
          <a:p>
            <a:pPr marL="338455" algn="just">
              <a:lnSpc>
                <a:spcPts val="755"/>
              </a:lnSpc>
            </a:pPr>
            <a:r>
              <a:rPr sz="700" spc="-5" dirty="0">
                <a:latin typeface="LM Sans 8"/>
                <a:cs typeface="LM Sans 8"/>
              </a:rPr>
              <a:t>pp. 231–252, </a:t>
            </a:r>
            <a:r>
              <a:rPr sz="700" spc="-10" dirty="0">
                <a:latin typeface="LM Sans 8"/>
                <a:cs typeface="LM Sans 8"/>
              </a:rPr>
              <a:t>Apr. </a:t>
            </a:r>
            <a:r>
              <a:rPr sz="700" spc="-5" dirty="0">
                <a:latin typeface="LM Sans 8"/>
                <a:cs typeface="LM Sans 8"/>
              </a:rPr>
              <a:t>2010, </a:t>
            </a:r>
            <a:r>
              <a:rPr sz="700" spc="-5" dirty="0">
                <a:latin typeface="LM Roman Caps 10"/>
                <a:cs typeface="LM Roman Caps 10"/>
              </a:rPr>
              <a:t>issn</a:t>
            </a:r>
            <a:r>
              <a:rPr sz="700" spc="-5" dirty="0">
                <a:latin typeface="LM Sans 8"/>
                <a:cs typeface="LM Sans 8"/>
              </a:rPr>
              <a:t>: 1366-7289, 1469-1841. </a:t>
            </a:r>
            <a:r>
              <a:rPr sz="700" spc="-5" dirty="0">
                <a:latin typeface="LM Roman Caps 10"/>
                <a:cs typeface="LM Roman Caps 10"/>
              </a:rPr>
              <a:t>doi</a:t>
            </a:r>
            <a:r>
              <a:rPr sz="700" spc="-5" dirty="0">
                <a:latin typeface="LM Sans 8"/>
                <a:cs typeface="LM Sans 8"/>
              </a:rPr>
              <a:t>:</a:t>
            </a:r>
            <a:r>
              <a:rPr sz="700" spc="140" dirty="0">
                <a:latin typeface="LM Sans 8"/>
                <a:cs typeface="LM Sans 8"/>
              </a:rPr>
              <a:t>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5"/>
              </a:rPr>
              <a:t>10.1017/S1366728909990514</a:t>
            </a:r>
            <a:r>
              <a:rPr sz="700" spc="-5" dirty="0">
                <a:latin typeface="LM Sans 8"/>
                <a:cs typeface="LM Sans 8"/>
              </a:rPr>
              <a:t>.</a:t>
            </a:r>
            <a:endParaRPr sz="700">
              <a:latin typeface="LM Sans 8"/>
              <a:cs typeface="LM Sans 8"/>
            </a:endParaRPr>
          </a:p>
          <a:p>
            <a:pPr marL="338455" marR="436880">
              <a:lnSpc>
                <a:spcPts val="800"/>
              </a:lnSpc>
              <a:spcBef>
                <a:spcPts val="35"/>
              </a:spcBef>
            </a:pPr>
            <a:r>
              <a:rPr sz="700" spc="-5" dirty="0">
                <a:latin typeface="LM Sans 8"/>
                <a:cs typeface="LM Sans 8"/>
              </a:rPr>
              <a:t>[Online]. Available: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6"/>
              </a:rPr>
              <a:t>https://www.cambridge.org/core/product/identifier/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</a:rPr>
              <a:t>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6"/>
              </a:rPr>
              <a:t>S1366728909990514/type/journal_article </a:t>
            </a:r>
            <a:r>
              <a:rPr sz="700" spc="-5" dirty="0">
                <a:latin typeface="LM Sans 8"/>
                <a:cs typeface="LM Sans 8"/>
              </a:rPr>
              <a:t>(visited on</a:t>
            </a:r>
            <a:r>
              <a:rPr sz="700" spc="-105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03/16/2020).</a:t>
            </a:r>
            <a:endParaRPr sz="700">
              <a:latin typeface="LM Sans 8"/>
              <a:cs typeface="LM Sans 8"/>
            </a:endParaRPr>
          </a:p>
          <a:p>
            <a:pPr marL="12700">
              <a:lnSpc>
                <a:spcPts val="750"/>
              </a:lnSpc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[22]</a:t>
            </a:r>
            <a:r>
              <a:rPr sz="700" spc="-5" dirty="0">
                <a:latin typeface="LM Sans 8"/>
                <a:cs typeface="LM Sans 8"/>
              </a:rPr>
              <a:t>D. C. Friesen, L. Luo, G. Luk, and E. Bialystok,“Proficiency and control in verbal</a:t>
            </a:r>
            <a:r>
              <a:rPr sz="700" spc="95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fluency</a:t>
            </a:r>
            <a:endParaRPr sz="700">
              <a:latin typeface="LM Sans 8"/>
              <a:cs typeface="LM Sans 8"/>
            </a:endParaRPr>
          </a:p>
          <a:p>
            <a:pPr marL="338455" marR="5715">
              <a:lnSpc>
                <a:spcPts val="800"/>
              </a:lnSpc>
              <a:spcBef>
                <a:spcPts val="40"/>
              </a:spcBef>
            </a:pPr>
            <a:r>
              <a:rPr sz="700" spc="-5" dirty="0">
                <a:latin typeface="LM Sans 8"/>
                <a:cs typeface="LM Sans 8"/>
              </a:rPr>
              <a:t>performance across the lifespan </a:t>
            </a:r>
            <a:r>
              <a:rPr sz="700" spc="-10" dirty="0">
                <a:latin typeface="LM Sans 8"/>
                <a:cs typeface="LM Sans 8"/>
              </a:rPr>
              <a:t>for </a:t>
            </a:r>
            <a:r>
              <a:rPr sz="700" spc="-5" dirty="0">
                <a:latin typeface="LM Sans 8"/>
                <a:cs typeface="LM Sans 8"/>
              </a:rPr>
              <a:t>monolinguals and </a:t>
            </a:r>
            <a:r>
              <a:rPr sz="700" dirty="0">
                <a:latin typeface="LM Sans 8"/>
                <a:cs typeface="LM Sans 8"/>
              </a:rPr>
              <a:t>bilinguals,” </a:t>
            </a:r>
            <a:r>
              <a:rPr sz="700" i="1" spc="-5" dirty="0">
                <a:latin typeface="LM Sans 8"/>
                <a:cs typeface="LM Sans 8"/>
              </a:rPr>
              <a:t>Language, </a:t>
            </a:r>
            <a:r>
              <a:rPr sz="700" i="1" spc="-10" dirty="0">
                <a:latin typeface="LM Sans 8"/>
                <a:cs typeface="LM Sans 8"/>
              </a:rPr>
              <a:t>Cognition </a:t>
            </a:r>
            <a:r>
              <a:rPr sz="700" i="1" spc="-5" dirty="0">
                <a:latin typeface="LM Sans 8"/>
                <a:cs typeface="LM Sans 8"/>
              </a:rPr>
              <a:t>and  Neuroscience</a:t>
            </a:r>
            <a:r>
              <a:rPr sz="700" spc="-5" dirty="0">
                <a:latin typeface="LM Sans 8"/>
                <a:cs typeface="LM Sans 8"/>
              </a:rPr>
              <a:t>, vol. 30, no. 3, pp. 238–250, </a:t>
            </a:r>
            <a:r>
              <a:rPr sz="700" spc="-10" dirty="0">
                <a:latin typeface="LM Sans 8"/>
                <a:cs typeface="LM Sans 8"/>
              </a:rPr>
              <a:t>Mar. </a:t>
            </a:r>
            <a:r>
              <a:rPr sz="700" spc="-5" dirty="0">
                <a:latin typeface="LM Sans 8"/>
                <a:cs typeface="LM Sans 8"/>
              </a:rPr>
              <a:t>16, 2015, </a:t>
            </a:r>
            <a:r>
              <a:rPr sz="700" spc="-5" dirty="0">
                <a:latin typeface="LM Roman Caps 10"/>
                <a:cs typeface="LM Roman Caps 10"/>
              </a:rPr>
              <a:t>issn</a:t>
            </a:r>
            <a:r>
              <a:rPr sz="700" spc="-5" dirty="0">
                <a:latin typeface="LM Sans 8"/>
                <a:cs typeface="LM Sans 8"/>
              </a:rPr>
              <a:t>: 2327-3798, 2327-3801.  </a:t>
            </a:r>
            <a:r>
              <a:rPr sz="700" spc="-5" dirty="0">
                <a:latin typeface="LM Roman Caps 10"/>
                <a:cs typeface="LM Roman Caps 10"/>
              </a:rPr>
              <a:t>doi</a:t>
            </a:r>
            <a:r>
              <a:rPr sz="700" spc="-5" dirty="0">
                <a:latin typeface="LM Sans 8"/>
                <a:cs typeface="LM Sans 8"/>
              </a:rPr>
              <a:t>: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7"/>
              </a:rPr>
              <a:t>10.1080/23273798.2014.918630</a:t>
            </a:r>
            <a:r>
              <a:rPr sz="700" spc="-5" dirty="0">
                <a:latin typeface="LM Sans 8"/>
                <a:cs typeface="LM Sans 8"/>
              </a:rPr>
              <a:t>. [Online]. Available: 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8"/>
              </a:rPr>
              <a:t>http://www.tandfonline.com/doi/abs/10.1080/23273798.2014.918630 </a:t>
            </a:r>
            <a:r>
              <a:rPr sz="700" spc="-5" dirty="0">
                <a:latin typeface="LM Sans 8"/>
                <a:cs typeface="LM Sans 8"/>
              </a:rPr>
              <a:t>(visited on  03/15/2020).</a:t>
            </a:r>
            <a:endParaRPr sz="700">
              <a:latin typeface="LM Sans 8"/>
              <a:cs typeface="LM Sans 8"/>
            </a:endParaRPr>
          </a:p>
          <a:p>
            <a:pPr marL="12700">
              <a:lnSpc>
                <a:spcPts val="745"/>
              </a:lnSpc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[23]</a:t>
            </a:r>
            <a:r>
              <a:rPr sz="700" spc="-5" dirty="0">
                <a:latin typeface="LM Sans 8"/>
                <a:cs typeface="LM Sans 8"/>
              </a:rPr>
              <a:t>Z. S. Sehyr, M. R. Giezen, and K. Emmorey,“Comparing semantic fluency in</a:t>
            </a:r>
            <a:r>
              <a:rPr sz="700" spc="65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american</a:t>
            </a:r>
            <a:endParaRPr sz="700">
              <a:latin typeface="LM Sans 8"/>
              <a:cs typeface="LM Sans 8"/>
            </a:endParaRPr>
          </a:p>
          <a:p>
            <a:pPr marL="338455" marR="185420">
              <a:lnSpc>
                <a:spcPts val="800"/>
              </a:lnSpc>
              <a:spcBef>
                <a:spcPts val="40"/>
              </a:spcBef>
            </a:pPr>
            <a:r>
              <a:rPr sz="700" spc="-5" dirty="0">
                <a:latin typeface="LM Sans 8"/>
                <a:cs typeface="LM Sans 8"/>
              </a:rPr>
              <a:t>sign language and </a:t>
            </a:r>
            <a:r>
              <a:rPr sz="700" dirty="0">
                <a:latin typeface="LM Sans 8"/>
                <a:cs typeface="LM Sans 8"/>
              </a:rPr>
              <a:t>english,” </a:t>
            </a:r>
            <a:r>
              <a:rPr sz="700" i="1" spc="-5" dirty="0">
                <a:latin typeface="LM Sans 8"/>
                <a:cs typeface="LM Sans 8"/>
              </a:rPr>
              <a:t>The Journal of Deaf Studies and Deaf Education</a:t>
            </a:r>
            <a:r>
              <a:rPr sz="700" spc="-5" dirty="0">
                <a:latin typeface="LM Sans 8"/>
                <a:cs typeface="LM Sans 8"/>
              </a:rPr>
              <a:t>, vol. 23,  no. 4, pp. 399–407, Oct. 1, 2018, </a:t>
            </a:r>
            <a:r>
              <a:rPr sz="700" spc="-5" dirty="0">
                <a:latin typeface="LM Roman Caps 10"/>
                <a:cs typeface="LM Roman Caps 10"/>
              </a:rPr>
              <a:t>issn</a:t>
            </a:r>
            <a:r>
              <a:rPr sz="700" spc="-5" dirty="0">
                <a:latin typeface="LM Sans 8"/>
                <a:cs typeface="LM Sans 8"/>
              </a:rPr>
              <a:t>: 1081-4159, 1465-7325.</a:t>
            </a:r>
            <a:r>
              <a:rPr sz="700" spc="30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Roman Caps 10"/>
                <a:cs typeface="LM Roman Caps 10"/>
              </a:rPr>
              <a:t>doi</a:t>
            </a:r>
            <a:r>
              <a:rPr sz="700" spc="-5" dirty="0">
                <a:latin typeface="LM Sans 8"/>
                <a:cs typeface="LM Sans 8"/>
              </a:rPr>
              <a:t>:</a:t>
            </a:r>
            <a:endParaRPr sz="700">
              <a:latin typeface="LM Sans 8"/>
              <a:cs typeface="LM Sans 8"/>
            </a:endParaRPr>
          </a:p>
          <a:p>
            <a:pPr marL="338455">
              <a:lnSpc>
                <a:spcPts val="755"/>
              </a:lnSpc>
            </a:pP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9"/>
              </a:rPr>
              <a:t>10.1093/deafed/eny013</a:t>
            </a:r>
            <a:r>
              <a:rPr sz="700" spc="-5" dirty="0">
                <a:latin typeface="LM Sans 8"/>
                <a:cs typeface="LM Sans 8"/>
              </a:rPr>
              <a:t>. [Online]. Available:</a:t>
            </a:r>
            <a:endParaRPr sz="700">
              <a:latin typeface="LM Sans 8"/>
              <a:cs typeface="LM Sans 8"/>
            </a:endParaRPr>
          </a:p>
          <a:p>
            <a:pPr marL="338455" marR="535305">
              <a:lnSpc>
                <a:spcPts val="800"/>
              </a:lnSpc>
              <a:spcBef>
                <a:spcPts val="35"/>
              </a:spcBef>
            </a:pP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10"/>
              </a:rPr>
              <a:t>https://academic.oup.com/jdsde/article/23/4/399/4992884 </a:t>
            </a:r>
            <a:r>
              <a:rPr sz="700" spc="-5" dirty="0">
                <a:latin typeface="LM Sans 8"/>
                <a:cs typeface="LM Sans 8"/>
              </a:rPr>
              <a:t>(visited on  03/15/2020).</a:t>
            </a:r>
            <a:endParaRPr sz="700">
              <a:latin typeface="LM Sans 8"/>
              <a:cs typeface="LM Sans 8"/>
            </a:endParaRPr>
          </a:p>
        </p:txBody>
      </p:sp>
      <p:grpSp>
        <p:nvGrpSpPr>
          <p:cNvPr id="12" name="object 25">
            <a:extLst>
              <a:ext uri="{FF2B5EF4-FFF2-40B4-BE49-F238E27FC236}">
                <a16:creationId xmlns:a16="http://schemas.microsoft.com/office/drawing/2014/main" id="{A6128A09-1C79-41C4-84F4-62900F401C0E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13" name="object 26">
              <a:extLst>
                <a:ext uri="{FF2B5EF4-FFF2-40B4-BE49-F238E27FC236}">
                  <a16:creationId xmlns:a16="http://schemas.microsoft.com/office/drawing/2014/main" id="{2CB5C130-3F9A-47F3-8A38-A5C21F41E7C5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7">
              <a:extLst>
                <a:ext uri="{FF2B5EF4-FFF2-40B4-BE49-F238E27FC236}">
                  <a16:creationId xmlns:a16="http://schemas.microsoft.com/office/drawing/2014/main" id="{E9DABD44-BFA2-4789-BCCE-6F40D88B0208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8">
              <a:extLst>
                <a:ext uri="{FF2B5EF4-FFF2-40B4-BE49-F238E27FC236}">
                  <a16:creationId xmlns:a16="http://schemas.microsoft.com/office/drawing/2014/main" id="{377BAA12-7D91-41AF-ABBB-09C2AD77E85D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29">
            <a:extLst>
              <a:ext uri="{FF2B5EF4-FFF2-40B4-BE49-F238E27FC236}">
                <a16:creationId xmlns:a16="http://schemas.microsoft.com/office/drawing/2014/main" id="{69727E3C-ADC7-4097-B20C-C40995CF55BD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17" name="object 30">
            <a:extLst>
              <a:ext uri="{FF2B5EF4-FFF2-40B4-BE49-F238E27FC236}">
                <a16:creationId xmlns:a16="http://schemas.microsoft.com/office/drawing/2014/main" id="{7035B3A3-7553-4FB1-A131-409B66D8EDC1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18" name="object 31">
            <a:extLst>
              <a:ext uri="{FF2B5EF4-FFF2-40B4-BE49-F238E27FC236}">
                <a16:creationId xmlns:a16="http://schemas.microsoft.com/office/drawing/2014/main" id="{F13E0426-4E1A-4359-A0F5-D57240DCE0A5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19" name="object 32">
            <a:extLst>
              <a:ext uri="{FF2B5EF4-FFF2-40B4-BE49-F238E27FC236}">
                <a16:creationId xmlns:a16="http://schemas.microsoft.com/office/drawing/2014/main" id="{1A90A706-D7C6-4D9D-A59B-C88A3FC92CA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31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4282"/>
            <a:ext cx="13246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pc="10"/>
              <a:t>Kaynakça</a:t>
            </a:r>
            <a:endParaRPr spc="10" dirty="0"/>
          </a:p>
        </p:txBody>
      </p:sp>
      <p:sp>
        <p:nvSpPr>
          <p:cNvPr id="3" name="object 3"/>
          <p:cNvSpPr/>
          <p:nvPr/>
        </p:nvSpPr>
        <p:spPr>
          <a:xfrm>
            <a:off x="2086851" y="2475509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232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4" y="453583"/>
            <a:ext cx="3913504" cy="276352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38455" marR="89535" indent="-326390">
              <a:lnSpc>
                <a:spcPts val="800"/>
              </a:lnSpc>
              <a:spcBef>
                <a:spcPts val="155"/>
              </a:spcBef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[24]</a:t>
            </a:r>
            <a:r>
              <a:rPr sz="700" spc="-5" dirty="0">
                <a:latin typeface="LM Sans 8"/>
                <a:cs typeface="LM Sans 8"/>
              </a:rPr>
              <a:t>C. R. Marshall, A. Jones, A. Fastelli, J. Atkinson, N. Botting, and G. Morgan,“Semantic  fluency in deaf children who use spoken and signed language in comparison with </a:t>
            </a:r>
            <a:r>
              <a:rPr sz="700" spc="-10" dirty="0">
                <a:latin typeface="LM Sans 8"/>
                <a:cs typeface="LM Sans 8"/>
              </a:rPr>
              <a:t>hearing  </a:t>
            </a:r>
            <a:r>
              <a:rPr sz="700" dirty="0">
                <a:latin typeface="LM Sans 8"/>
                <a:cs typeface="LM Sans 8"/>
              </a:rPr>
              <a:t>peers,” </a:t>
            </a:r>
            <a:r>
              <a:rPr sz="700" i="1" spc="-5" dirty="0">
                <a:latin typeface="LM Sans 8"/>
                <a:cs typeface="LM Sans 8"/>
              </a:rPr>
              <a:t>Int J Lang </a:t>
            </a:r>
            <a:r>
              <a:rPr sz="700" i="1" spc="-10" dirty="0">
                <a:latin typeface="LM Sans 8"/>
                <a:cs typeface="LM Sans 8"/>
              </a:rPr>
              <a:t>Commun </a:t>
            </a:r>
            <a:r>
              <a:rPr sz="700" i="1" spc="-5" dirty="0">
                <a:latin typeface="LM Sans 8"/>
                <a:cs typeface="LM Sans 8"/>
              </a:rPr>
              <a:t>Disord</a:t>
            </a:r>
            <a:r>
              <a:rPr sz="700" spc="-5" dirty="0">
                <a:latin typeface="LM Sans 8"/>
                <a:cs typeface="LM Sans 8"/>
              </a:rPr>
              <a:t>, vol. 53, no. 1, pp. 157–170, 2018, </a:t>
            </a:r>
            <a:r>
              <a:rPr sz="700" spc="-5" dirty="0">
                <a:latin typeface="LM Roman Caps 10"/>
                <a:cs typeface="LM Roman Caps 10"/>
              </a:rPr>
              <a:t>issn</a:t>
            </a:r>
            <a:r>
              <a:rPr sz="700" spc="-5" dirty="0">
                <a:latin typeface="LM Sans 8"/>
                <a:cs typeface="LM Sans 8"/>
              </a:rPr>
              <a:t>: 1460-6984.  </a:t>
            </a:r>
            <a:r>
              <a:rPr sz="700" spc="-5" dirty="0">
                <a:latin typeface="LM Roman Caps 10"/>
                <a:cs typeface="LM Roman Caps 10"/>
              </a:rPr>
              <a:t>doi</a:t>
            </a:r>
            <a:r>
              <a:rPr sz="700" spc="-5" dirty="0">
                <a:latin typeface="LM Sans 8"/>
                <a:cs typeface="LM Sans 8"/>
              </a:rPr>
              <a:t>:</a:t>
            </a:r>
            <a:r>
              <a:rPr sz="700" spc="-10" dirty="0">
                <a:latin typeface="LM Sans 8"/>
                <a:cs typeface="LM Sans 8"/>
              </a:rPr>
              <a:t> </a:t>
            </a:r>
            <a:r>
              <a:rPr sz="700" dirty="0">
                <a:solidFill>
                  <a:srgbClr val="044A90"/>
                </a:solidFill>
                <a:latin typeface="LM Mono 8"/>
                <a:cs typeface="LM Mono 8"/>
                <a:hlinkClick r:id="rId2"/>
              </a:rPr>
              <a:t>10.1111/1460-6984.12333</a:t>
            </a:r>
            <a:r>
              <a:rPr sz="700" dirty="0">
                <a:latin typeface="LM Sans 8"/>
                <a:cs typeface="LM Sans 8"/>
              </a:rPr>
              <a:t>.</a:t>
            </a:r>
            <a:endParaRPr sz="700">
              <a:latin typeface="LM Sans 8"/>
              <a:cs typeface="LM Sans 8"/>
            </a:endParaRPr>
          </a:p>
          <a:p>
            <a:pPr marL="12700">
              <a:lnSpc>
                <a:spcPts val="745"/>
              </a:lnSpc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[25]</a:t>
            </a:r>
            <a:r>
              <a:rPr sz="700" spc="-5" dirty="0">
                <a:latin typeface="LM Sans 8"/>
                <a:cs typeface="LM Sans 8"/>
              </a:rPr>
              <a:t>J. S. Beal-Alvarez and D. M. Figueroa,“Generation of signs within semantic</a:t>
            </a:r>
            <a:r>
              <a:rPr sz="700" spc="55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and</a:t>
            </a:r>
            <a:endParaRPr sz="700">
              <a:latin typeface="LM Sans 8"/>
              <a:cs typeface="LM Sans 8"/>
            </a:endParaRPr>
          </a:p>
          <a:p>
            <a:pPr marL="338455" marR="5080">
              <a:lnSpc>
                <a:spcPts val="800"/>
              </a:lnSpc>
              <a:spcBef>
                <a:spcPts val="40"/>
              </a:spcBef>
            </a:pPr>
            <a:r>
              <a:rPr sz="700" spc="-5" dirty="0">
                <a:latin typeface="LM Sans 8"/>
                <a:cs typeface="LM Sans 8"/>
              </a:rPr>
              <a:t>phonological categories: Data from deaf adults and children who use american sign  </a:t>
            </a:r>
            <a:r>
              <a:rPr sz="700" dirty="0">
                <a:latin typeface="LM Sans 8"/>
                <a:cs typeface="LM Sans 8"/>
              </a:rPr>
              <a:t>language,” </a:t>
            </a:r>
            <a:r>
              <a:rPr sz="700" i="1" spc="-5" dirty="0">
                <a:latin typeface="LM Sans 8"/>
                <a:cs typeface="LM Sans 8"/>
              </a:rPr>
              <a:t>The Journal of Deaf Studies and Deaf Education</a:t>
            </a:r>
            <a:r>
              <a:rPr sz="700" spc="-5" dirty="0">
                <a:latin typeface="LM Sans 8"/>
                <a:cs typeface="LM Sans 8"/>
              </a:rPr>
              <a:t>, vol. 22, no. 2, pp. 219–232,  </a:t>
            </a:r>
            <a:r>
              <a:rPr sz="700" spc="-10" dirty="0">
                <a:latin typeface="LM Sans 8"/>
                <a:cs typeface="LM Sans 8"/>
              </a:rPr>
              <a:t>Apr. </a:t>
            </a:r>
            <a:r>
              <a:rPr sz="700" spc="-5" dirty="0">
                <a:latin typeface="LM Sans 8"/>
                <a:cs typeface="LM Sans 8"/>
              </a:rPr>
              <a:t>2017, </a:t>
            </a:r>
            <a:r>
              <a:rPr sz="700" spc="-5" dirty="0">
                <a:latin typeface="LM Roman Caps 10"/>
                <a:cs typeface="LM Roman Caps 10"/>
              </a:rPr>
              <a:t>issn</a:t>
            </a:r>
            <a:r>
              <a:rPr sz="700" spc="-5" dirty="0">
                <a:latin typeface="LM Sans 8"/>
                <a:cs typeface="LM Sans 8"/>
              </a:rPr>
              <a:t>: 1081-4159, 1465-7325. </a:t>
            </a:r>
            <a:r>
              <a:rPr sz="700" spc="-5" dirty="0">
                <a:latin typeface="LM Roman Caps 10"/>
                <a:cs typeface="LM Roman Caps 10"/>
              </a:rPr>
              <a:t>doi</a:t>
            </a:r>
            <a:r>
              <a:rPr sz="700" spc="-5" dirty="0">
                <a:latin typeface="LM Sans 8"/>
                <a:cs typeface="LM Sans 8"/>
              </a:rPr>
              <a:t>: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3"/>
              </a:rPr>
              <a:t>10.1093/deafed/enw075</a:t>
            </a:r>
            <a:r>
              <a:rPr sz="700" spc="-5" dirty="0">
                <a:latin typeface="LM Sans 8"/>
                <a:cs typeface="LM Sans 8"/>
              </a:rPr>
              <a:t>. [Online]. Available: 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4"/>
              </a:rPr>
              <a:t>https://academic.oup.com/jdsde/article-lookup/doi/10.1093/deafed/enw075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</a:rPr>
              <a:t> </a:t>
            </a:r>
            <a:r>
              <a:rPr sz="700" spc="-5" dirty="0">
                <a:latin typeface="LM Sans 8"/>
                <a:cs typeface="LM Sans 8"/>
              </a:rPr>
              <a:t>(visited on</a:t>
            </a:r>
            <a:r>
              <a:rPr sz="700" spc="-10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03/15/2020).</a:t>
            </a:r>
            <a:endParaRPr sz="700">
              <a:latin typeface="LM Sans 8"/>
              <a:cs typeface="LM Sans 8"/>
            </a:endParaRPr>
          </a:p>
          <a:p>
            <a:pPr marL="12700">
              <a:lnSpc>
                <a:spcPts val="745"/>
              </a:lnSpc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[26]</a:t>
            </a:r>
            <a:r>
              <a:rPr sz="700" spc="-5" dirty="0">
                <a:latin typeface="LM Sans 8"/>
                <a:cs typeface="LM Sans 8"/>
              </a:rPr>
              <a:t>C. Marshall, K. Rowley, and J. Atkinson,“Modality-dependent and </a:t>
            </a:r>
            <a:r>
              <a:rPr sz="700" dirty="0">
                <a:latin typeface="LM Sans 8"/>
                <a:cs typeface="LM Sans 8"/>
              </a:rPr>
              <a:t>-independent </a:t>
            </a:r>
            <a:r>
              <a:rPr sz="700" spc="-5" dirty="0">
                <a:latin typeface="LM Sans 8"/>
                <a:cs typeface="LM Sans 8"/>
              </a:rPr>
              <a:t>factors</a:t>
            </a:r>
            <a:r>
              <a:rPr sz="700" spc="-65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in</a:t>
            </a:r>
            <a:endParaRPr sz="700">
              <a:latin typeface="LM Sans 8"/>
              <a:cs typeface="LM Sans 8"/>
            </a:endParaRPr>
          </a:p>
          <a:p>
            <a:pPr marL="338455" marR="38100">
              <a:lnSpc>
                <a:spcPts val="800"/>
              </a:lnSpc>
              <a:spcBef>
                <a:spcPts val="40"/>
              </a:spcBef>
            </a:pPr>
            <a:r>
              <a:rPr sz="700" spc="-5" dirty="0">
                <a:latin typeface="LM Sans 8"/>
                <a:cs typeface="LM Sans 8"/>
              </a:rPr>
              <a:t>the organisation of the signed language lexicon: Insights from semantic and phonological  fluency tasks in </a:t>
            </a:r>
            <a:r>
              <a:rPr sz="700" dirty="0">
                <a:latin typeface="LM Sans 8"/>
                <a:cs typeface="LM Sans 8"/>
              </a:rPr>
              <a:t>BSL,” </a:t>
            </a:r>
            <a:r>
              <a:rPr sz="700" i="1" spc="-5" dirty="0">
                <a:latin typeface="LM Sans 8"/>
                <a:cs typeface="LM Sans 8"/>
              </a:rPr>
              <a:t>J Psycholinguist Res</a:t>
            </a:r>
            <a:r>
              <a:rPr sz="700" spc="-5" dirty="0">
                <a:latin typeface="LM Sans 8"/>
                <a:cs typeface="LM Sans 8"/>
              </a:rPr>
              <a:t>, vol. 43, no. 5, pp. 587–610, Oct. 2014, </a:t>
            </a:r>
            <a:r>
              <a:rPr sz="700" spc="-5" dirty="0">
                <a:latin typeface="LM Roman Caps 10"/>
                <a:cs typeface="LM Roman Caps 10"/>
              </a:rPr>
              <a:t>issn</a:t>
            </a:r>
            <a:r>
              <a:rPr sz="700" spc="-5" dirty="0">
                <a:latin typeface="LM Sans 8"/>
                <a:cs typeface="LM Sans 8"/>
              </a:rPr>
              <a:t>:  0090-6905, 1573-6555. </a:t>
            </a:r>
            <a:r>
              <a:rPr sz="700" spc="-5" dirty="0">
                <a:latin typeface="LM Roman Caps 10"/>
                <a:cs typeface="LM Roman Caps 10"/>
              </a:rPr>
              <a:t>doi</a:t>
            </a:r>
            <a:r>
              <a:rPr sz="700" spc="-5" dirty="0">
                <a:latin typeface="LM Sans 8"/>
                <a:cs typeface="LM Sans 8"/>
              </a:rPr>
              <a:t>: </a:t>
            </a:r>
            <a:r>
              <a:rPr sz="700" dirty="0">
                <a:solidFill>
                  <a:srgbClr val="044A90"/>
                </a:solidFill>
                <a:latin typeface="LM Mono 8"/>
                <a:cs typeface="LM Mono 8"/>
                <a:hlinkClick r:id="rId5"/>
              </a:rPr>
              <a:t>10.1007/s10936-013-9271-5</a:t>
            </a:r>
            <a:r>
              <a:rPr sz="700" dirty="0">
                <a:latin typeface="LM Sans 8"/>
                <a:cs typeface="LM Sans 8"/>
              </a:rPr>
              <a:t>. </a:t>
            </a:r>
            <a:r>
              <a:rPr sz="700" spc="-5" dirty="0">
                <a:latin typeface="LM Sans 8"/>
                <a:cs typeface="LM Sans 8"/>
              </a:rPr>
              <a:t>[Online].</a:t>
            </a:r>
            <a:r>
              <a:rPr sz="700" spc="30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Available:</a:t>
            </a:r>
            <a:endParaRPr sz="700">
              <a:latin typeface="LM Sans 8"/>
              <a:cs typeface="LM Sans 8"/>
            </a:endParaRPr>
          </a:p>
          <a:p>
            <a:pPr marL="338455">
              <a:lnSpc>
                <a:spcPts val="750"/>
              </a:lnSpc>
            </a:pPr>
            <a:r>
              <a:rPr sz="700" dirty="0">
                <a:solidFill>
                  <a:srgbClr val="044A90"/>
                </a:solidFill>
                <a:latin typeface="LM Mono 8"/>
                <a:cs typeface="LM Mono 8"/>
                <a:hlinkClick r:id="rId6"/>
              </a:rPr>
              <a:t>http://link.springer.com/10.1007/s10936-013-9271-5 </a:t>
            </a:r>
            <a:r>
              <a:rPr sz="700" spc="-5" dirty="0">
                <a:latin typeface="LM Sans 8"/>
                <a:cs typeface="LM Sans 8"/>
              </a:rPr>
              <a:t>(visited on</a:t>
            </a:r>
            <a:r>
              <a:rPr sz="700" spc="-120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03/15/2020).</a:t>
            </a:r>
            <a:endParaRPr sz="700">
              <a:latin typeface="LM Sans 8"/>
              <a:cs typeface="LM Sans 8"/>
            </a:endParaRPr>
          </a:p>
          <a:p>
            <a:pPr marL="338455" marR="512445" indent="-326390">
              <a:lnSpc>
                <a:spcPts val="800"/>
              </a:lnSpc>
              <a:spcBef>
                <a:spcPts val="35"/>
              </a:spcBef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[27]</a:t>
            </a:r>
            <a:r>
              <a:rPr sz="700" spc="-5" dirty="0">
                <a:latin typeface="LM Sans 8"/>
                <a:cs typeface="LM Sans 8"/>
              </a:rPr>
              <a:t>J. </a:t>
            </a:r>
            <a:r>
              <a:rPr sz="700" spc="-35" dirty="0">
                <a:latin typeface="LM Sans 8"/>
                <a:cs typeface="LM Sans 8"/>
              </a:rPr>
              <a:t>P. </a:t>
            </a:r>
            <a:r>
              <a:rPr sz="700" spc="-10" dirty="0">
                <a:latin typeface="LM Sans 8"/>
                <a:cs typeface="LM Sans 8"/>
              </a:rPr>
              <a:t>Morford </a:t>
            </a:r>
            <a:r>
              <a:rPr sz="700" spc="-5" dirty="0">
                <a:latin typeface="LM Sans 8"/>
                <a:cs typeface="LM Sans 8"/>
              </a:rPr>
              <a:t>and J. </a:t>
            </a:r>
            <a:r>
              <a:rPr sz="700" spc="-35" dirty="0">
                <a:latin typeface="LM Sans 8"/>
                <a:cs typeface="LM Sans 8"/>
              </a:rPr>
              <a:t>P. </a:t>
            </a:r>
            <a:r>
              <a:rPr sz="700" spc="-5" dirty="0">
                <a:latin typeface="LM Sans 8"/>
                <a:cs typeface="LM Sans 8"/>
              </a:rPr>
              <a:t>J. MacFarlane,“Frequency characteristics of american sign  </a:t>
            </a:r>
            <a:r>
              <a:rPr sz="700" dirty="0">
                <a:latin typeface="LM Sans 8"/>
                <a:cs typeface="LM Sans 8"/>
              </a:rPr>
              <a:t>language,”, </a:t>
            </a:r>
            <a:r>
              <a:rPr sz="700" spc="-5" dirty="0">
                <a:latin typeface="LM Sans 8"/>
                <a:cs typeface="LM Sans 8"/>
              </a:rPr>
              <a:t>2003. </a:t>
            </a:r>
            <a:r>
              <a:rPr sz="700" spc="-5" dirty="0">
                <a:latin typeface="LM Roman Caps 10"/>
                <a:cs typeface="LM Roman Caps 10"/>
              </a:rPr>
              <a:t>doi</a:t>
            </a:r>
            <a:r>
              <a:rPr sz="700" spc="-5" dirty="0">
                <a:latin typeface="LM Sans 8"/>
                <a:cs typeface="LM Sans 8"/>
              </a:rPr>
              <a:t>:</a:t>
            </a:r>
            <a:r>
              <a:rPr sz="700" spc="-10" dirty="0">
                <a:latin typeface="LM Sans 8"/>
                <a:cs typeface="LM Sans 8"/>
              </a:rPr>
              <a:t>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7"/>
              </a:rPr>
              <a:t>10.1353/sls.2003.0003</a:t>
            </a:r>
            <a:r>
              <a:rPr sz="700" spc="-5" dirty="0">
                <a:latin typeface="LM Sans 8"/>
                <a:cs typeface="LM Sans 8"/>
              </a:rPr>
              <a:t>.</a:t>
            </a:r>
            <a:endParaRPr sz="700">
              <a:latin typeface="LM Sans 8"/>
              <a:cs typeface="LM Sans 8"/>
            </a:endParaRPr>
          </a:p>
          <a:p>
            <a:pPr marL="12700">
              <a:lnSpc>
                <a:spcPts val="755"/>
              </a:lnSpc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[28]</a:t>
            </a:r>
            <a:r>
              <a:rPr sz="700" spc="-5" dirty="0">
                <a:latin typeface="LM Sans 8"/>
                <a:cs typeface="LM Sans 8"/>
              </a:rPr>
              <a:t>D. J. Herrmann and D. J. Murray,“The role of category size in continuous recall</a:t>
            </a:r>
            <a:r>
              <a:rPr sz="700" spc="60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from</a:t>
            </a:r>
            <a:endParaRPr sz="700">
              <a:latin typeface="LM Sans 8"/>
              <a:cs typeface="LM Sans 8"/>
            </a:endParaRPr>
          </a:p>
          <a:p>
            <a:pPr marL="338455" marR="203835">
              <a:lnSpc>
                <a:spcPts val="800"/>
              </a:lnSpc>
              <a:spcBef>
                <a:spcPts val="40"/>
              </a:spcBef>
            </a:pPr>
            <a:r>
              <a:rPr sz="700" spc="-5" dirty="0">
                <a:latin typeface="LM Sans 8"/>
                <a:cs typeface="LM Sans 8"/>
              </a:rPr>
              <a:t>semantic memory,” </a:t>
            </a:r>
            <a:r>
              <a:rPr sz="700" i="1" spc="-5" dirty="0">
                <a:latin typeface="LM Sans 8"/>
                <a:cs typeface="LM Sans 8"/>
              </a:rPr>
              <a:t>The Journal of General Psychology</a:t>
            </a:r>
            <a:r>
              <a:rPr sz="700" spc="-5" dirty="0">
                <a:latin typeface="LM Sans 8"/>
                <a:cs typeface="LM Sans 8"/>
              </a:rPr>
              <a:t>, vol. 101, no. 2, pp. 205–218,  Oct. 1, 1979, Publisher: Routledge </a:t>
            </a:r>
            <a:r>
              <a:rPr sz="700" spc="-10" dirty="0">
                <a:latin typeface="LM Sans 8"/>
                <a:cs typeface="LM Sans 8"/>
              </a:rPr>
              <a:t>eprint:  </a:t>
            </a:r>
            <a:r>
              <a:rPr sz="700" spc="-5" dirty="0">
                <a:latin typeface="LM Sans 8"/>
                <a:cs typeface="LM Sans 8"/>
              </a:rPr>
              <a:t>https://doi.org/10.1080/00221309.1979.9920075, </a:t>
            </a:r>
            <a:r>
              <a:rPr sz="700" spc="-5" dirty="0">
                <a:latin typeface="LM Roman Caps 10"/>
                <a:cs typeface="LM Roman Caps 10"/>
              </a:rPr>
              <a:t>issn</a:t>
            </a:r>
            <a:r>
              <a:rPr sz="700" spc="-5" dirty="0">
                <a:latin typeface="LM Sans 8"/>
                <a:cs typeface="LM Sans 8"/>
              </a:rPr>
              <a:t>: 0022-1309. </a:t>
            </a:r>
            <a:r>
              <a:rPr sz="700" spc="-5" dirty="0">
                <a:latin typeface="LM Roman Caps 10"/>
                <a:cs typeface="LM Roman Caps 10"/>
              </a:rPr>
              <a:t>doi</a:t>
            </a:r>
            <a:r>
              <a:rPr sz="700" spc="-5" dirty="0">
                <a:latin typeface="LM Sans 8"/>
                <a:cs typeface="LM Sans 8"/>
              </a:rPr>
              <a:t>: 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8"/>
              </a:rPr>
              <a:t>10.1080/00221309.1979.9920075</a:t>
            </a:r>
            <a:r>
              <a:rPr sz="700" spc="-5" dirty="0">
                <a:latin typeface="LM Sans 8"/>
                <a:cs typeface="LM Sans 8"/>
              </a:rPr>
              <a:t>. [Online]. Available:</a:t>
            </a:r>
            <a:endParaRPr sz="700">
              <a:latin typeface="LM Sans 8"/>
              <a:cs typeface="LM Sans 8"/>
            </a:endParaRPr>
          </a:p>
          <a:p>
            <a:pPr marL="338455">
              <a:lnSpc>
                <a:spcPts val="745"/>
              </a:lnSpc>
            </a:pP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8"/>
              </a:rPr>
              <a:t>https://doi.org/10.1080/00221309.1979.9920075 </a:t>
            </a:r>
            <a:r>
              <a:rPr sz="700" spc="-5" dirty="0">
                <a:latin typeface="LM Sans 8"/>
                <a:cs typeface="LM Sans 8"/>
              </a:rPr>
              <a:t>(visited on</a:t>
            </a:r>
            <a:r>
              <a:rPr sz="700" spc="-105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06/03/2020).</a:t>
            </a:r>
            <a:endParaRPr sz="700">
              <a:latin typeface="LM Sans 8"/>
              <a:cs typeface="LM Sans 8"/>
            </a:endParaRPr>
          </a:p>
          <a:p>
            <a:pPr marL="338455" marR="153035" indent="-326390">
              <a:lnSpc>
                <a:spcPts val="800"/>
              </a:lnSpc>
              <a:spcBef>
                <a:spcPts val="40"/>
              </a:spcBef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[29]</a:t>
            </a:r>
            <a:r>
              <a:rPr sz="700" spc="-5" dirty="0">
                <a:latin typeface="LM Sans 8"/>
                <a:cs typeface="LM Sans 8"/>
              </a:rPr>
              <a:t>J. T. Wixted and D. Rohrer,“Analyzing the dynamics of free recall: An integrative review  of the empirical </a:t>
            </a:r>
            <a:r>
              <a:rPr sz="700" dirty="0">
                <a:latin typeface="LM Sans 8"/>
                <a:cs typeface="LM Sans 8"/>
              </a:rPr>
              <a:t>literature,” </a:t>
            </a:r>
            <a:r>
              <a:rPr sz="700" i="1" spc="-5" dirty="0">
                <a:latin typeface="LM Sans 8"/>
                <a:cs typeface="LM Sans 8"/>
              </a:rPr>
              <a:t>Psychonomic Bulletin &amp; Review</a:t>
            </a:r>
            <a:r>
              <a:rPr sz="700" spc="-5" dirty="0">
                <a:latin typeface="LM Sans 8"/>
                <a:cs typeface="LM Sans 8"/>
              </a:rPr>
              <a:t>, vol. 1, no. 1, pp. 89–106,  </a:t>
            </a:r>
            <a:r>
              <a:rPr sz="700" spc="-10" dirty="0">
                <a:latin typeface="LM Sans 8"/>
                <a:cs typeface="LM Sans 8"/>
              </a:rPr>
              <a:t>Mar. </a:t>
            </a:r>
            <a:r>
              <a:rPr sz="700" spc="-5" dirty="0">
                <a:latin typeface="LM Sans 8"/>
                <a:cs typeface="LM Sans 8"/>
              </a:rPr>
              <a:t>1, 1994, </a:t>
            </a:r>
            <a:r>
              <a:rPr sz="700" spc="-5" dirty="0">
                <a:latin typeface="LM Roman Caps 10"/>
                <a:cs typeface="LM Roman Caps 10"/>
              </a:rPr>
              <a:t>issn</a:t>
            </a:r>
            <a:r>
              <a:rPr sz="700" spc="-5" dirty="0">
                <a:latin typeface="LM Sans 8"/>
                <a:cs typeface="LM Sans 8"/>
              </a:rPr>
              <a:t>: 1531-5320. </a:t>
            </a:r>
            <a:r>
              <a:rPr sz="700" spc="-5" dirty="0">
                <a:latin typeface="LM Roman Caps 10"/>
                <a:cs typeface="LM Roman Caps 10"/>
              </a:rPr>
              <a:t>doi</a:t>
            </a:r>
            <a:r>
              <a:rPr sz="700" spc="-5" dirty="0">
                <a:latin typeface="LM Sans 8"/>
                <a:cs typeface="LM Sans 8"/>
              </a:rPr>
              <a:t>: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9"/>
              </a:rPr>
              <a:t>10.3758/BF03200763</a:t>
            </a:r>
            <a:r>
              <a:rPr sz="700" spc="-5" dirty="0">
                <a:latin typeface="LM Sans 8"/>
                <a:cs typeface="LM Sans 8"/>
              </a:rPr>
              <a:t>. [Online]. Available: 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9"/>
              </a:rPr>
              <a:t>https://doi.org/10.3758/BF03200763 </a:t>
            </a:r>
            <a:r>
              <a:rPr sz="700" spc="-5" dirty="0">
                <a:latin typeface="LM Sans 8"/>
                <a:cs typeface="LM Sans 8"/>
              </a:rPr>
              <a:t>(visited on</a:t>
            </a:r>
            <a:r>
              <a:rPr sz="700" spc="-114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06/02/2020).</a:t>
            </a:r>
            <a:endParaRPr sz="700">
              <a:latin typeface="LM Sans 8"/>
              <a:cs typeface="LM Sans 8"/>
            </a:endParaRPr>
          </a:p>
        </p:txBody>
      </p:sp>
      <p:grpSp>
        <p:nvGrpSpPr>
          <p:cNvPr id="21" name="object 25">
            <a:extLst>
              <a:ext uri="{FF2B5EF4-FFF2-40B4-BE49-F238E27FC236}">
                <a16:creationId xmlns:a16="http://schemas.microsoft.com/office/drawing/2014/main" id="{58F9D414-9EF3-4CCA-AF5B-E8BCAD99D18C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22" name="object 26">
              <a:extLst>
                <a:ext uri="{FF2B5EF4-FFF2-40B4-BE49-F238E27FC236}">
                  <a16:creationId xmlns:a16="http://schemas.microsoft.com/office/drawing/2014/main" id="{916F2251-CE9C-4166-A9AD-0BA426202F04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7">
              <a:extLst>
                <a:ext uri="{FF2B5EF4-FFF2-40B4-BE49-F238E27FC236}">
                  <a16:creationId xmlns:a16="http://schemas.microsoft.com/office/drawing/2014/main" id="{A5CCCE53-FDCE-4FB5-8A47-6BF7D85C9C09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8">
              <a:extLst>
                <a:ext uri="{FF2B5EF4-FFF2-40B4-BE49-F238E27FC236}">
                  <a16:creationId xmlns:a16="http://schemas.microsoft.com/office/drawing/2014/main" id="{8144273A-2747-4DB9-9151-16CB87C52241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9">
            <a:extLst>
              <a:ext uri="{FF2B5EF4-FFF2-40B4-BE49-F238E27FC236}">
                <a16:creationId xmlns:a16="http://schemas.microsoft.com/office/drawing/2014/main" id="{D8715EA7-39E1-4B5F-B1BE-7B84C397ADC4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26" name="object 30">
            <a:extLst>
              <a:ext uri="{FF2B5EF4-FFF2-40B4-BE49-F238E27FC236}">
                <a16:creationId xmlns:a16="http://schemas.microsoft.com/office/drawing/2014/main" id="{55213195-9DAD-4B9B-992E-41830A66BE30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7" name="object 31">
            <a:extLst>
              <a:ext uri="{FF2B5EF4-FFF2-40B4-BE49-F238E27FC236}">
                <a16:creationId xmlns:a16="http://schemas.microsoft.com/office/drawing/2014/main" id="{5BFB4A28-4CBB-4331-8CAD-286472A170BA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8" name="object 32">
            <a:extLst>
              <a:ext uri="{FF2B5EF4-FFF2-40B4-BE49-F238E27FC236}">
                <a16:creationId xmlns:a16="http://schemas.microsoft.com/office/drawing/2014/main" id="{27E74963-66BF-4B9C-99B3-035CB892279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32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4282"/>
            <a:ext cx="13246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pc="10"/>
              <a:t>Kaynakça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347294" y="894997"/>
            <a:ext cx="3888740" cy="1650364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38455" marR="180975" indent="-326390">
              <a:lnSpc>
                <a:spcPts val="800"/>
              </a:lnSpc>
              <a:spcBef>
                <a:spcPts val="155"/>
              </a:spcBef>
              <a:tabLst>
                <a:tab pos="1797685" algn="l"/>
              </a:tabLst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[30]</a:t>
            </a:r>
            <a:r>
              <a:rPr sz="700" spc="-5" dirty="0">
                <a:latin typeface="LM Sans 8"/>
                <a:cs typeface="LM Sans 8"/>
              </a:rPr>
              <a:t>B. </a:t>
            </a:r>
            <a:r>
              <a:rPr sz="700" spc="-45" dirty="0">
                <a:latin typeface="LM Sans 8"/>
                <a:cs typeface="LM Sans 8"/>
              </a:rPr>
              <a:t>Makaro˘glu </a:t>
            </a:r>
            <a:r>
              <a:rPr sz="700" spc="-5" dirty="0">
                <a:latin typeface="LM Sans 8"/>
                <a:cs typeface="LM Sans 8"/>
              </a:rPr>
              <a:t>and H.</a:t>
            </a:r>
            <a:r>
              <a:rPr sz="700" spc="90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Dikyuva,</a:t>
            </a:r>
            <a:r>
              <a:rPr sz="700" spc="10" dirty="0">
                <a:latin typeface="LM Sans 8"/>
                <a:cs typeface="LM Sans 8"/>
              </a:rPr>
              <a:t> </a:t>
            </a:r>
            <a:r>
              <a:rPr sz="700" spc="-5">
                <a:latin typeface="LM Sans 8"/>
                <a:cs typeface="LM Sans 8"/>
              </a:rPr>
              <a:t>Eds.,</a:t>
            </a:r>
            <a:r>
              <a:rPr lang="en-US" sz="700" spc="-5">
                <a:latin typeface="LM Sans 8"/>
                <a:cs typeface="LM Sans 8"/>
              </a:rPr>
              <a:t>	</a:t>
            </a:r>
            <a:r>
              <a:rPr sz="700" i="1" spc="-5">
                <a:latin typeface="LM Sans 8"/>
                <a:cs typeface="LM Sans 8"/>
              </a:rPr>
              <a:t>The </a:t>
            </a:r>
            <a:r>
              <a:rPr sz="700" i="1" spc="-10" dirty="0">
                <a:latin typeface="LM Sans 8"/>
                <a:cs typeface="LM Sans 8"/>
              </a:rPr>
              <a:t>Contemporary </a:t>
            </a:r>
            <a:r>
              <a:rPr sz="700" i="1" spc="-15" dirty="0">
                <a:latin typeface="LM Sans 8"/>
                <a:cs typeface="LM Sans 8"/>
              </a:rPr>
              <a:t>Turkish </a:t>
            </a:r>
            <a:r>
              <a:rPr sz="700" i="1" spc="-5" dirty="0">
                <a:latin typeface="LM Sans 8"/>
                <a:cs typeface="LM Sans 8"/>
              </a:rPr>
              <a:t>Sign Language  Dictionary</a:t>
            </a:r>
            <a:r>
              <a:rPr sz="700" spc="-5" dirty="0">
                <a:latin typeface="LM Sans 8"/>
                <a:cs typeface="LM Sans 8"/>
              </a:rPr>
              <a:t>, </a:t>
            </a:r>
            <a:r>
              <a:rPr sz="700" spc="-10" dirty="0">
                <a:latin typeface="LM Sans 8"/>
                <a:cs typeface="LM Sans 8"/>
              </a:rPr>
              <a:t>Ankara: </a:t>
            </a:r>
            <a:r>
              <a:rPr sz="700" spc="-5" dirty="0">
                <a:latin typeface="LM Sans 8"/>
                <a:cs typeface="LM Sans 8"/>
              </a:rPr>
              <a:t>The </a:t>
            </a:r>
            <a:r>
              <a:rPr sz="700" spc="-15" dirty="0">
                <a:latin typeface="LM Sans 8"/>
                <a:cs typeface="LM Sans 8"/>
              </a:rPr>
              <a:t>Turkish </a:t>
            </a:r>
            <a:r>
              <a:rPr sz="700" spc="-5" dirty="0">
                <a:latin typeface="LM Sans 8"/>
                <a:cs typeface="LM Sans 8"/>
              </a:rPr>
              <a:t>Ministry of </a:t>
            </a:r>
            <a:r>
              <a:rPr sz="700" spc="-10" dirty="0">
                <a:latin typeface="LM Sans 8"/>
                <a:cs typeface="LM Sans 8"/>
              </a:rPr>
              <a:t>Family </a:t>
            </a:r>
            <a:r>
              <a:rPr sz="700" spc="-5" dirty="0">
                <a:latin typeface="LM Sans 8"/>
                <a:cs typeface="LM Sans 8"/>
              </a:rPr>
              <a:t>and </a:t>
            </a:r>
            <a:r>
              <a:rPr sz="700" dirty="0">
                <a:latin typeface="LM Sans 8"/>
                <a:cs typeface="LM Sans 8"/>
              </a:rPr>
              <a:t>Social </a:t>
            </a:r>
            <a:r>
              <a:rPr sz="700" spc="-5" dirty="0">
                <a:latin typeface="LM Sans 8"/>
                <a:cs typeface="LM Sans 8"/>
              </a:rPr>
              <a:t>Policy, 2017. [Online].  Available: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2"/>
              </a:rPr>
              <a:t>http://tidsozluk.net/en/ </a:t>
            </a:r>
            <a:r>
              <a:rPr sz="700" spc="-5" dirty="0">
                <a:latin typeface="LM Sans 8"/>
                <a:cs typeface="LM Sans 8"/>
              </a:rPr>
              <a:t>(visited on</a:t>
            </a:r>
            <a:r>
              <a:rPr sz="700" spc="-110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04/24/2020).</a:t>
            </a:r>
            <a:endParaRPr sz="700">
              <a:latin typeface="LM Sans 8"/>
              <a:cs typeface="LM Sans 8"/>
            </a:endParaRPr>
          </a:p>
          <a:p>
            <a:pPr marL="12700">
              <a:lnSpc>
                <a:spcPts val="750"/>
              </a:lnSpc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[31]</a:t>
            </a:r>
            <a:r>
              <a:rPr sz="700" spc="-5" dirty="0">
                <a:latin typeface="LM Sans 8"/>
                <a:cs typeface="LM Sans 8"/>
              </a:rPr>
              <a:t>J. </a:t>
            </a:r>
            <a:r>
              <a:rPr sz="700" spc="-35" dirty="0">
                <a:latin typeface="LM Sans 8"/>
                <a:cs typeface="LM Sans 8"/>
              </a:rPr>
              <a:t>P. </a:t>
            </a:r>
            <a:r>
              <a:rPr sz="700" spc="-10" dirty="0">
                <a:latin typeface="LM Sans 8"/>
                <a:cs typeface="LM Sans 8"/>
              </a:rPr>
              <a:t>Van </a:t>
            </a:r>
            <a:r>
              <a:rPr sz="700" spc="-5" dirty="0">
                <a:latin typeface="LM Sans 8"/>
                <a:cs typeface="LM Sans 8"/>
              </a:rPr>
              <a:t>Overschelde, K. A. Rawson, and J. Dunlosky,“Category norms: An </a:t>
            </a:r>
            <a:r>
              <a:rPr sz="700" dirty="0">
                <a:latin typeface="LM Sans 8"/>
                <a:cs typeface="LM Sans 8"/>
              </a:rPr>
              <a:t>updated</a:t>
            </a:r>
            <a:r>
              <a:rPr sz="700" spc="30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and</a:t>
            </a:r>
            <a:endParaRPr sz="700">
              <a:latin typeface="LM Sans 8"/>
              <a:cs typeface="LM Sans 8"/>
            </a:endParaRPr>
          </a:p>
          <a:p>
            <a:pPr marL="338455" marR="170815">
              <a:lnSpc>
                <a:spcPts val="800"/>
              </a:lnSpc>
              <a:spcBef>
                <a:spcPts val="40"/>
              </a:spcBef>
            </a:pPr>
            <a:r>
              <a:rPr sz="700" spc="-5" dirty="0">
                <a:latin typeface="LM Sans 8"/>
                <a:cs typeface="LM Sans 8"/>
              </a:rPr>
              <a:t>expanded version of the battig and montague (1969) norms,” </a:t>
            </a:r>
            <a:r>
              <a:rPr sz="700" i="1" spc="-5" dirty="0">
                <a:latin typeface="LM Sans 8"/>
                <a:cs typeface="LM Sans 8"/>
              </a:rPr>
              <a:t>Journal of </a:t>
            </a:r>
            <a:r>
              <a:rPr sz="700" i="1" spc="-10" dirty="0">
                <a:latin typeface="LM Sans 8"/>
                <a:cs typeface="LM Sans 8"/>
              </a:rPr>
              <a:t>Memory </a:t>
            </a:r>
            <a:r>
              <a:rPr sz="700" i="1" spc="-5" dirty="0">
                <a:latin typeface="LM Sans 8"/>
                <a:cs typeface="LM Sans 8"/>
              </a:rPr>
              <a:t>and  Language</a:t>
            </a:r>
            <a:r>
              <a:rPr sz="700" spc="-5" dirty="0">
                <a:latin typeface="LM Sans 8"/>
                <a:cs typeface="LM Sans 8"/>
              </a:rPr>
              <a:t>, vol. 50, no. 3, pp. 289–335, </a:t>
            </a:r>
            <a:r>
              <a:rPr sz="700" spc="-10" dirty="0">
                <a:latin typeface="LM Sans 8"/>
                <a:cs typeface="LM Sans 8"/>
              </a:rPr>
              <a:t>Apr. </a:t>
            </a:r>
            <a:r>
              <a:rPr sz="700" spc="-5" dirty="0">
                <a:latin typeface="LM Sans 8"/>
                <a:cs typeface="LM Sans 8"/>
              </a:rPr>
              <a:t>2004, </a:t>
            </a:r>
            <a:r>
              <a:rPr sz="700" spc="-5" dirty="0">
                <a:latin typeface="LM Roman Caps 10"/>
                <a:cs typeface="LM Roman Caps 10"/>
              </a:rPr>
              <a:t>issn</a:t>
            </a:r>
            <a:r>
              <a:rPr sz="700" spc="-5" dirty="0">
                <a:latin typeface="LM Sans 8"/>
                <a:cs typeface="LM Sans 8"/>
              </a:rPr>
              <a:t>: 0749596X. </a:t>
            </a:r>
            <a:r>
              <a:rPr sz="700" spc="-5" dirty="0">
                <a:latin typeface="LM Roman Caps 10"/>
                <a:cs typeface="LM Roman Caps 10"/>
              </a:rPr>
              <a:t>doi</a:t>
            </a:r>
            <a:r>
              <a:rPr sz="700" spc="-5" dirty="0">
                <a:latin typeface="LM Sans 8"/>
                <a:cs typeface="LM Sans 8"/>
              </a:rPr>
              <a:t>: 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3"/>
              </a:rPr>
              <a:t>10.1016/j.jml.2003.10.003</a:t>
            </a:r>
            <a:r>
              <a:rPr sz="700" spc="-5" dirty="0">
                <a:latin typeface="LM Sans 8"/>
                <a:cs typeface="LM Sans 8"/>
              </a:rPr>
              <a:t>. [Online]. Available: 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4"/>
              </a:rPr>
              <a:t>https://linkinghub.elsevier.com/retrieve/pii/S0749596X03001451 </a:t>
            </a:r>
            <a:r>
              <a:rPr sz="700" spc="-5" dirty="0">
                <a:latin typeface="LM Sans 8"/>
                <a:cs typeface="LM Sans 8"/>
              </a:rPr>
              <a:t>(visited on  04/24/2020).</a:t>
            </a:r>
            <a:endParaRPr sz="700">
              <a:latin typeface="LM Sans 8"/>
              <a:cs typeface="LM Sans 8"/>
            </a:endParaRPr>
          </a:p>
          <a:p>
            <a:pPr marL="12700">
              <a:lnSpc>
                <a:spcPts val="745"/>
              </a:lnSpc>
              <a:tabLst>
                <a:tab pos="982344" algn="l"/>
              </a:tabLst>
            </a:pPr>
            <a:r>
              <a:rPr sz="700" spc="-10" dirty="0">
                <a:solidFill>
                  <a:srgbClr val="3333B2"/>
                </a:solidFill>
                <a:latin typeface="LM Sans 8"/>
                <a:cs typeface="LM Sans 8"/>
              </a:rPr>
              <a:t>[32]</a:t>
            </a:r>
            <a:r>
              <a:rPr sz="700" spc="-10" dirty="0">
                <a:latin typeface="LM Sans 8"/>
                <a:cs typeface="LM Sans 8"/>
              </a:rPr>
              <a:t>P.-C.</a:t>
            </a:r>
            <a:r>
              <a:rPr sz="700" spc="5" dirty="0">
                <a:latin typeface="LM Sans 8"/>
                <a:cs typeface="LM Sans 8"/>
              </a:rPr>
              <a:t> </a:t>
            </a:r>
            <a:r>
              <a:rPr sz="700" spc="-40" dirty="0">
                <a:latin typeface="LM Sans 8"/>
                <a:cs typeface="LM Sans 8"/>
              </a:rPr>
              <a:t>Bu¨rkner,“	</a:t>
            </a:r>
            <a:r>
              <a:rPr sz="700" b="1" spc="-10" dirty="0">
                <a:latin typeface="LM Sans 10"/>
                <a:cs typeface="LM Sans 10"/>
              </a:rPr>
              <a:t>brms </a:t>
            </a:r>
            <a:r>
              <a:rPr sz="700" spc="-5" dirty="0">
                <a:latin typeface="LM Sans 8"/>
                <a:cs typeface="LM Sans 8"/>
              </a:rPr>
              <a:t>: An </a:t>
            </a:r>
            <a:r>
              <a:rPr sz="700" i="1" spc="-5" dirty="0">
                <a:latin typeface="LM Sans 8"/>
                <a:cs typeface="LM Sans 8"/>
              </a:rPr>
              <a:t>R </a:t>
            </a:r>
            <a:r>
              <a:rPr sz="700" spc="-10" dirty="0">
                <a:latin typeface="LM Sans 8"/>
                <a:cs typeface="LM Sans 8"/>
              </a:rPr>
              <a:t>package for bayesian </a:t>
            </a:r>
            <a:r>
              <a:rPr sz="700" spc="-5" dirty="0">
                <a:latin typeface="LM Sans 8"/>
                <a:cs typeface="LM Sans 8"/>
              </a:rPr>
              <a:t>multilevel </a:t>
            </a:r>
            <a:r>
              <a:rPr sz="700" dirty="0">
                <a:latin typeface="LM Sans 8"/>
                <a:cs typeface="LM Sans 8"/>
              </a:rPr>
              <a:t>models </a:t>
            </a:r>
            <a:r>
              <a:rPr sz="700" spc="-5" dirty="0">
                <a:latin typeface="LM Sans 8"/>
                <a:cs typeface="LM Sans 8"/>
              </a:rPr>
              <a:t>using </a:t>
            </a:r>
            <a:r>
              <a:rPr sz="700" i="1" dirty="0">
                <a:latin typeface="LM Sans 8"/>
                <a:cs typeface="LM Sans 8"/>
              </a:rPr>
              <a:t>Stan</a:t>
            </a:r>
            <a:r>
              <a:rPr sz="700" dirty="0">
                <a:latin typeface="LM Sans 8"/>
                <a:cs typeface="LM Sans 8"/>
              </a:rPr>
              <a:t>,” </a:t>
            </a:r>
            <a:r>
              <a:rPr sz="700" i="1" spc="-5" dirty="0">
                <a:latin typeface="LM Sans 8"/>
                <a:cs typeface="LM Sans 8"/>
              </a:rPr>
              <a:t>J.</a:t>
            </a:r>
            <a:r>
              <a:rPr sz="700" i="1" spc="135" dirty="0">
                <a:latin typeface="LM Sans 8"/>
                <a:cs typeface="LM Sans 8"/>
              </a:rPr>
              <a:t> </a:t>
            </a:r>
            <a:r>
              <a:rPr sz="700" i="1" spc="-5" dirty="0">
                <a:latin typeface="LM Sans 8"/>
                <a:cs typeface="LM Sans 8"/>
              </a:rPr>
              <a:t>Stat.</a:t>
            </a:r>
            <a:endParaRPr sz="700">
              <a:latin typeface="LM Sans 8"/>
              <a:cs typeface="LM Sans 8"/>
            </a:endParaRPr>
          </a:p>
          <a:p>
            <a:pPr marL="338455" marR="210185">
              <a:lnSpc>
                <a:spcPts val="800"/>
              </a:lnSpc>
              <a:spcBef>
                <a:spcPts val="40"/>
              </a:spcBef>
            </a:pPr>
            <a:r>
              <a:rPr sz="700" i="1" spc="-5" dirty="0">
                <a:latin typeface="LM Sans 8"/>
                <a:cs typeface="LM Sans 8"/>
              </a:rPr>
              <a:t>Soft.</a:t>
            </a:r>
            <a:r>
              <a:rPr sz="700" spc="-5" dirty="0">
                <a:latin typeface="LM Sans 8"/>
                <a:cs typeface="LM Sans 8"/>
              </a:rPr>
              <a:t>, vol. 80, no. 1, 2017, </a:t>
            </a:r>
            <a:r>
              <a:rPr sz="700" spc="-5" dirty="0">
                <a:latin typeface="LM Roman Caps 10"/>
                <a:cs typeface="LM Roman Caps 10"/>
              </a:rPr>
              <a:t>issn</a:t>
            </a:r>
            <a:r>
              <a:rPr sz="700" spc="-5" dirty="0">
                <a:latin typeface="LM Sans 8"/>
                <a:cs typeface="LM Sans 8"/>
              </a:rPr>
              <a:t>: 1548-7660. </a:t>
            </a:r>
            <a:r>
              <a:rPr sz="700" spc="-5" dirty="0">
                <a:latin typeface="LM Roman Caps 10"/>
                <a:cs typeface="LM Roman Caps 10"/>
              </a:rPr>
              <a:t>doi</a:t>
            </a:r>
            <a:r>
              <a:rPr sz="700" spc="-5" dirty="0">
                <a:latin typeface="LM Sans 8"/>
                <a:cs typeface="LM Sans 8"/>
              </a:rPr>
              <a:t>: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5"/>
              </a:rPr>
              <a:t>10.18637/jss.v080.i01</a:t>
            </a:r>
            <a:r>
              <a:rPr sz="700" spc="-5" dirty="0">
                <a:latin typeface="LM Sans 8"/>
                <a:cs typeface="LM Sans 8"/>
              </a:rPr>
              <a:t>. [Online].  Available: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6"/>
              </a:rPr>
              <a:t>http://www.jstatsoft.org/v80/i01/ </a:t>
            </a:r>
            <a:r>
              <a:rPr sz="700" spc="-5" dirty="0">
                <a:latin typeface="LM Sans 8"/>
                <a:cs typeface="LM Sans 8"/>
              </a:rPr>
              <a:t>(visited on</a:t>
            </a:r>
            <a:r>
              <a:rPr sz="700" spc="-90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08/12/2020).</a:t>
            </a:r>
            <a:endParaRPr sz="700">
              <a:latin typeface="LM Sans 8"/>
              <a:cs typeface="LM Sans 8"/>
            </a:endParaRPr>
          </a:p>
          <a:p>
            <a:pPr marL="12700">
              <a:lnSpc>
                <a:spcPts val="750"/>
              </a:lnSpc>
            </a:pPr>
            <a:r>
              <a:rPr sz="700" spc="-5" dirty="0">
                <a:solidFill>
                  <a:srgbClr val="3333B2"/>
                </a:solidFill>
                <a:latin typeface="LM Sans 8"/>
                <a:cs typeface="LM Sans 8"/>
              </a:rPr>
              <a:t>[33]</a:t>
            </a:r>
            <a:r>
              <a:rPr sz="700" spc="-5" dirty="0">
                <a:latin typeface="LM Sans 8"/>
                <a:cs typeface="LM Sans 8"/>
              </a:rPr>
              <a:t>I. Parasnis,“Effects of parental deafness and </a:t>
            </a:r>
            <a:r>
              <a:rPr sz="700" spc="-10" dirty="0">
                <a:latin typeface="LM Sans 8"/>
                <a:cs typeface="LM Sans 8"/>
              </a:rPr>
              <a:t>early </a:t>
            </a:r>
            <a:r>
              <a:rPr sz="700" dirty="0">
                <a:latin typeface="LM Sans 8"/>
                <a:cs typeface="LM Sans 8"/>
              </a:rPr>
              <a:t>exposure </a:t>
            </a:r>
            <a:r>
              <a:rPr sz="700" spc="-5" dirty="0">
                <a:latin typeface="LM Sans 8"/>
                <a:cs typeface="LM Sans 8"/>
              </a:rPr>
              <a:t>to manual communication</a:t>
            </a:r>
            <a:r>
              <a:rPr sz="700" spc="60" dirty="0">
                <a:latin typeface="LM Sans 8"/>
                <a:cs typeface="LM Sans 8"/>
              </a:rPr>
              <a:t> </a:t>
            </a:r>
            <a:r>
              <a:rPr sz="700" spc="-5" dirty="0">
                <a:latin typeface="LM Sans 8"/>
                <a:cs typeface="LM Sans 8"/>
              </a:rPr>
              <a:t>on</a:t>
            </a:r>
            <a:endParaRPr sz="700">
              <a:latin typeface="LM Sans 8"/>
              <a:cs typeface="LM Sans 8"/>
            </a:endParaRPr>
          </a:p>
          <a:p>
            <a:pPr marL="338455" marR="5080">
              <a:lnSpc>
                <a:spcPts val="800"/>
              </a:lnSpc>
              <a:spcBef>
                <a:spcPts val="35"/>
              </a:spcBef>
            </a:pPr>
            <a:r>
              <a:rPr sz="700" spc="-5" dirty="0">
                <a:latin typeface="LM Sans 8"/>
                <a:cs typeface="LM Sans 8"/>
              </a:rPr>
              <a:t>the cognitive skills, english language skill, and field </a:t>
            </a:r>
            <a:r>
              <a:rPr sz="700" dirty="0">
                <a:latin typeface="LM Sans 8"/>
                <a:cs typeface="LM Sans 8"/>
              </a:rPr>
              <a:t>independence </a:t>
            </a:r>
            <a:r>
              <a:rPr sz="700" spc="-5" dirty="0">
                <a:latin typeface="LM Sans 8"/>
                <a:cs typeface="LM Sans 8"/>
              </a:rPr>
              <a:t>of </a:t>
            </a:r>
            <a:r>
              <a:rPr sz="700" spc="-10" dirty="0">
                <a:latin typeface="LM Sans 8"/>
                <a:cs typeface="LM Sans 8"/>
              </a:rPr>
              <a:t>young </a:t>
            </a:r>
            <a:r>
              <a:rPr sz="700" spc="-5" dirty="0">
                <a:latin typeface="LM Sans 8"/>
                <a:cs typeface="LM Sans 8"/>
              </a:rPr>
              <a:t>deaf </a:t>
            </a:r>
            <a:r>
              <a:rPr sz="700" dirty="0">
                <a:latin typeface="LM Sans 8"/>
                <a:cs typeface="LM Sans 8"/>
              </a:rPr>
              <a:t>adults,” </a:t>
            </a:r>
            <a:r>
              <a:rPr sz="700" i="1" spc="-5" dirty="0">
                <a:latin typeface="LM Sans 8"/>
                <a:cs typeface="LM Sans 8"/>
              </a:rPr>
              <a:t>J  </a:t>
            </a:r>
            <a:r>
              <a:rPr sz="700" i="1" dirty="0">
                <a:latin typeface="LM Sans 8"/>
                <a:cs typeface="LM Sans 8"/>
              </a:rPr>
              <a:t>Speech </a:t>
            </a:r>
            <a:r>
              <a:rPr sz="700" i="1" spc="-10" dirty="0">
                <a:latin typeface="LM Sans 8"/>
                <a:cs typeface="LM Sans 8"/>
              </a:rPr>
              <a:t>Hear </a:t>
            </a:r>
            <a:r>
              <a:rPr sz="700" i="1" spc="-5" dirty="0">
                <a:latin typeface="LM Sans 8"/>
                <a:cs typeface="LM Sans 8"/>
              </a:rPr>
              <a:t>Res</a:t>
            </a:r>
            <a:r>
              <a:rPr sz="700" spc="-5" dirty="0">
                <a:latin typeface="LM Sans 8"/>
                <a:cs typeface="LM Sans 8"/>
              </a:rPr>
              <a:t>, vol. 26, no. 4, pp. 588–594, Dec. 1983, </a:t>
            </a:r>
            <a:r>
              <a:rPr sz="700" spc="-5" dirty="0">
                <a:latin typeface="LM Roman Caps 10"/>
                <a:cs typeface="LM Roman Caps 10"/>
              </a:rPr>
              <a:t>issn</a:t>
            </a:r>
            <a:r>
              <a:rPr sz="700" spc="-5" dirty="0">
                <a:latin typeface="LM Sans 8"/>
                <a:cs typeface="LM Sans 8"/>
              </a:rPr>
              <a:t>: 0022-4685. </a:t>
            </a:r>
            <a:r>
              <a:rPr sz="700" spc="-5" dirty="0">
                <a:latin typeface="LM Roman Caps 10"/>
                <a:cs typeface="LM Roman Caps 10"/>
              </a:rPr>
              <a:t>doi</a:t>
            </a:r>
            <a:r>
              <a:rPr sz="700" spc="-5" dirty="0">
                <a:latin typeface="LM Sans 8"/>
                <a:cs typeface="LM Sans 8"/>
              </a:rPr>
              <a:t>:  </a:t>
            </a:r>
            <a:r>
              <a:rPr sz="700" spc="-5" dirty="0">
                <a:solidFill>
                  <a:srgbClr val="044A90"/>
                </a:solidFill>
                <a:latin typeface="LM Mono 8"/>
                <a:cs typeface="LM Mono 8"/>
                <a:hlinkClick r:id="rId7"/>
              </a:rPr>
              <a:t>10.1044/jshr.2604.588</a:t>
            </a:r>
            <a:r>
              <a:rPr sz="700" spc="-5" dirty="0">
                <a:latin typeface="LM Sans 8"/>
                <a:cs typeface="LM Sans 8"/>
              </a:rPr>
              <a:t>.</a:t>
            </a:r>
            <a:endParaRPr sz="700">
              <a:latin typeface="LM Sans 8"/>
              <a:cs typeface="LM Sans 8"/>
            </a:endParaRPr>
          </a:p>
        </p:txBody>
      </p:sp>
      <p:grpSp>
        <p:nvGrpSpPr>
          <p:cNvPr id="12" name="object 25">
            <a:extLst>
              <a:ext uri="{FF2B5EF4-FFF2-40B4-BE49-F238E27FC236}">
                <a16:creationId xmlns:a16="http://schemas.microsoft.com/office/drawing/2014/main" id="{16D918E2-9BBC-4FD8-AC21-25556D7C8BD6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13" name="object 26">
              <a:extLst>
                <a:ext uri="{FF2B5EF4-FFF2-40B4-BE49-F238E27FC236}">
                  <a16:creationId xmlns:a16="http://schemas.microsoft.com/office/drawing/2014/main" id="{3FCD5C90-F844-47F3-8B47-B3D6DD7A211C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7">
              <a:extLst>
                <a:ext uri="{FF2B5EF4-FFF2-40B4-BE49-F238E27FC236}">
                  <a16:creationId xmlns:a16="http://schemas.microsoft.com/office/drawing/2014/main" id="{27DFC2CA-817E-41CD-A576-F47574646397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8">
              <a:extLst>
                <a:ext uri="{FF2B5EF4-FFF2-40B4-BE49-F238E27FC236}">
                  <a16:creationId xmlns:a16="http://schemas.microsoft.com/office/drawing/2014/main" id="{FFD9CFC0-4322-4363-951E-A63A2D37A418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29">
            <a:extLst>
              <a:ext uri="{FF2B5EF4-FFF2-40B4-BE49-F238E27FC236}">
                <a16:creationId xmlns:a16="http://schemas.microsoft.com/office/drawing/2014/main" id="{413CBF0F-ECF2-40CF-99EE-38824588D548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17" name="object 30">
            <a:extLst>
              <a:ext uri="{FF2B5EF4-FFF2-40B4-BE49-F238E27FC236}">
                <a16:creationId xmlns:a16="http://schemas.microsoft.com/office/drawing/2014/main" id="{97426BFC-AE10-4281-9A74-0366B4821164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18" name="object 31">
            <a:extLst>
              <a:ext uri="{FF2B5EF4-FFF2-40B4-BE49-F238E27FC236}">
                <a16:creationId xmlns:a16="http://schemas.microsoft.com/office/drawing/2014/main" id="{4E9991A0-5C10-4D43-9093-030A7646368A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19" name="object 32">
            <a:extLst>
              <a:ext uri="{FF2B5EF4-FFF2-40B4-BE49-F238E27FC236}">
                <a16:creationId xmlns:a16="http://schemas.microsoft.com/office/drawing/2014/main" id="{92CDCFF1-7BA9-4AC8-8D31-37BCBB6E9C3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33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9215"/>
            <a:ext cx="21335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pc="15"/>
              <a:t>Teşekkürler!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7651" y="1056989"/>
            <a:ext cx="3992524" cy="164012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1200"/>
              </a:lnSpc>
              <a:spcBef>
                <a:spcPts val="85"/>
              </a:spcBef>
            </a:pPr>
            <a:r>
              <a:rPr lang="tr-TR" sz="2050" spc="5">
                <a:latin typeface="LM Sans 17"/>
                <a:cs typeface="LM Sans 17"/>
              </a:rPr>
              <a:t>Dikkatiniz için teşekkür ederiz!</a:t>
            </a:r>
            <a:endParaRPr sz="2050">
              <a:latin typeface="LM Sans 17"/>
              <a:cs typeface="LM Sans 17"/>
            </a:endParaRPr>
          </a:p>
          <a:p>
            <a:pPr marL="60960" algn="ctr">
              <a:lnSpc>
                <a:spcPct val="100000"/>
              </a:lnSpc>
            </a:pPr>
            <a:endParaRPr lang="tr-TR" sz="1350">
              <a:latin typeface="LM Sans 17"/>
              <a:cs typeface="LM Sans 12"/>
            </a:endParaRPr>
          </a:p>
          <a:p>
            <a:pPr marL="60960" algn="ctr">
              <a:lnSpc>
                <a:spcPct val="100000"/>
              </a:lnSpc>
            </a:pPr>
            <a:r>
              <a:rPr lang="tr-TR" sz="1350" i="1" spc="10">
                <a:solidFill>
                  <a:srgbClr val="044A90"/>
                </a:solidFill>
                <a:latin typeface="LM Sans 17"/>
                <a:cs typeface="LM Sans 12"/>
              </a:rPr>
              <a:t>Kodlarımıza, verimize, ve sunumumuza ulaşmak için</a:t>
            </a:r>
            <a:r>
              <a:rPr sz="1400" i="1" spc="10">
                <a:solidFill>
                  <a:srgbClr val="044A90"/>
                </a:solidFill>
                <a:latin typeface="LM Sans 12"/>
                <a:cs typeface="LM Sans 12"/>
              </a:rPr>
              <a:t>:</a:t>
            </a:r>
            <a:endParaRPr lang="tr-TR" sz="1400" i="1" spc="10">
              <a:solidFill>
                <a:srgbClr val="044A90"/>
              </a:solidFill>
              <a:latin typeface="LM Sans 12"/>
              <a:cs typeface="LM Sans 12"/>
            </a:endParaRPr>
          </a:p>
          <a:p>
            <a:pPr marL="60960" algn="ctr">
              <a:lnSpc>
                <a:spcPct val="100000"/>
              </a:lnSpc>
            </a:pPr>
            <a:endParaRPr sz="1400">
              <a:latin typeface="LM Sans 12"/>
              <a:cs typeface="LM Sans 12"/>
            </a:endParaRPr>
          </a:p>
          <a:p>
            <a:pPr marL="635" algn="ctr">
              <a:lnSpc>
                <a:spcPct val="100000"/>
              </a:lnSpc>
              <a:spcBef>
                <a:spcPts val="114"/>
              </a:spcBef>
            </a:pPr>
            <a:r>
              <a:rPr lang="en-US" sz="1400" spc="10">
                <a:latin typeface="LM Sans 12"/>
                <a:cs typeface="LM Sans 12"/>
                <a:hlinkClick r:id="rId2"/>
              </a:rPr>
              <a:t>https://github.com/kelesonur/bounsignlab-verbalfluency</a:t>
            </a:r>
            <a:endParaRPr lang="tr-TR" sz="1400" spc="10">
              <a:latin typeface="LM Sans 12"/>
              <a:cs typeface="LM Sans 12"/>
            </a:endParaRPr>
          </a:p>
          <a:p>
            <a:pPr marL="635" algn="ctr">
              <a:lnSpc>
                <a:spcPct val="100000"/>
              </a:lnSpc>
              <a:spcBef>
                <a:spcPts val="114"/>
              </a:spcBef>
            </a:pPr>
            <a:endParaRPr lang="tr-TR" sz="1400" spc="10">
              <a:latin typeface="LM Sans 12"/>
              <a:cs typeface="LM Sans 1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55" dirty="0"/>
              <a:t>Bo˘gazi¸ci </a:t>
            </a:r>
            <a:r>
              <a:rPr spc="-5" dirty="0"/>
              <a:t>University Department of</a:t>
            </a:r>
            <a:r>
              <a:rPr spc="-50" dirty="0"/>
              <a:t> </a:t>
            </a:r>
            <a:r>
              <a:rPr spc="-5" dirty="0"/>
              <a:t>Linguistics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5" dirty="0"/>
              <a:t>April 23,</a:t>
            </a:r>
            <a:r>
              <a:rPr spc="-50" dirty="0"/>
              <a:t> </a:t>
            </a:r>
            <a:r>
              <a:rPr spc="-5" dirty="0"/>
              <a:t>2021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r>
              <a:rPr spc="-5" dirty="0"/>
              <a:t>32 /</a:t>
            </a:r>
            <a:r>
              <a:rPr spc="-70" dirty="0"/>
              <a:t> </a:t>
            </a:r>
            <a:r>
              <a:rPr spc="-5" dirty="0"/>
              <a:t>32</a:t>
            </a:r>
          </a:p>
        </p:txBody>
      </p:sp>
      <p:grpSp>
        <p:nvGrpSpPr>
          <p:cNvPr id="36" name="object 25">
            <a:extLst>
              <a:ext uri="{FF2B5EF4-FFF2-40B4-BE49-F238E27FC236}">
                <a16:creationId xmlns:a16="http://schemas.microsoft.com/office/drawing/2014/main" id="{2F810AAF-7706-4C33-88D8-E4A48E1835D9}"/>
              </a:ext>
            </a:extLst>
          </p:cNvPr>
          <p:cNvGrpSpPr/>
          <p:nvPr/>
        </p:nvGrpSpPr>
        <p:grpSpPr>
          <a:xfrm>
            <a:off x="1905" y="3369310"/>
            <a:ext cx="4608195" cy="91440"/>
            <a:chOff x="0" y="3364623"/>
            <a:chExt cx="4608195" cy="91440"/>
          </a:xfrm>
        </p:grpSpPr>
        <p:sp>
          <p:nvSpPr>
            <p:cNvPr id="37" name="object 26">
              <a:extLst>
                <a:ext uri="{FF2B5EF4-FFF2-40B4-BE49-F238E27FC236}">
                  <a16:creationId xmlns:a16="http://schemas.microsoft.com/office/drawing/2014/main" id="{16242A1F-515F-4D95-AFB1-166B59A57DD0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27">
              <a:extLst>
                <a:ext uri="{FF2B5EF4-FFF2-40B4-BE49-F238E27FC236}">
                  <a16:creationId xmlns:a16="http://schemas.microsoft.com/office/drawing/2014/main" id="{C58E5080-C910-4779-9052-7D0D37989F4A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8">
              <a:extLst>
                <a:ext uri="{FF2B5EF4-FFF2-40B4-BE49-F238E27FC236}">
                  <a16:creationId xmlns:a16="http://schemas.microsoft.com/office/drawing/2014/main" id="{8A667BFE-80D4-46CF-958A-00D387C3B81C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29">
            <a:extLst>
              <a:ext uri="{FF2B5EF4-FFF2-40B4-BE49-F238E27FC236}">
                <a16:creationId xmlns:a16="http://schemas.microsoft.com/office/drawing/2014/main" id="{C2B04060-E57B-4C9C-BDFE-4241A2D7DDD4}"/>
              </a:ext>
            </a:extLst>
          </p:cNvPr>
          <p:cNvSpPr txBox="1">
            <a:spLocks/>
          </p:cNvSpPr>
          <p:nvPr/>
        </p:nvSpPr>
        <p:spPr>
          <a:xfrm>
            <a:off x="116446" y="3371726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LM Sans 8"/>
                <a:ea typeface="+mn-ea"/>
                <a:cs typeface="LM Sans 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lang="tr-TR" sz="600" spc="-5" dirty="0"/>
          </a:p>
        </p:txBody>
      </p:sp>
      <p:sp>
        <p:nvSpPr>
          <p:cNvPr id="41" name="object 31">
            <a:extLst>
              <a:ext uri="{FF2B5EF4-FFF2-40B4-BE49-F238E27FC236}">
                <a16:creationId xmlns:a16="http://schemas.microsoft.com/office/drawing/2014/main" id="{CD16C92F-D73A-49D5-A2E8-D83A5A5D269F}"/>
              </a:ext>
            </a:extLst>
          </p:cNvPr>
          <p:cNvSpPr txBox="1"/>
          <p:nvPr/>
        </p:nvSpPr>
        <p:spPr>
          <a:xfrm>
            <a:off x="3807002" y="3371726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42" name="object 32">
            <a:extLst>
              <a:ext uri="{FF2B5EF4-FFF2-40B4-BE49-F238E27FC236}">
                <a16:creationId xmlns:a16="http://schemas.microsoft.com/office/drawing/2014/main" id="{646504A2-8CF3-4347-84C5-697EF63B5E54}"/>
              </a:ext>
            </a:extLst>
          </p:cNvPr>
          <p:cNvSpPr txBox="1">
            <a:spLocks/>
          </p:cNvSpPr>
          <p:nvPr/>
        </p:nvSpPr>
        <p:spPr>
          <a:xfrm>
            <a:off x="4302709" y="3371726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00" b="0" i="0" kern="1200">
                <a:solidFill>
                  <a:schemeClr val="bg1"/>
                </a:solidFill>
                <a:latin typeface="LM Sans 8"/>
                <a:ea typeface="+mn-ea"/>
                <a:cs typeface="LM Sans 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120">
              <a:lnSpc>
                <a:spcPts val="580"/>
              </a:lnSpc>
            </a:pPr>
            <a:fld id="{81D60167-4931-47E6-BA6A-407CBD079E47}" type="slidenum">
              <a:rPr lang="en-US" spc="-5" smtClean="0"/>
              <a:pPr marL="71120">
                <a:lnSpc>
                  <a:spcPts val="580"/>
                </a:lnSpc>
              </a:pPr>
              <a:t>34</a:t>
            </a:fld>
            <a:r>
              <a:rPr lang="en-US" spc="-5"/>
              <a:t> /</a:t>
            </a:r>
            <a:r>
              <a:rPr lang="en-US" spc="-70"/>
              <a:t> </a:t>
            </a:r>
            <a:r>
              <a:rPr lang="en-US" spc="-5"/>
              <a:t>3</a:t>
            </a:r>
            <a:r>
              <a:rPr lang="tr-TR" spc="-5"/>
              <a:t>4</a:t>
            </a:r>
            <a:endParaRPr lang="en-US" spc="-5" dirty="0"/>
          </a:p>
        </p:txBody>
      </p:sp>
      <p:sp>
        <p:nvSpPr>
          <p:cNvPr id="43" name="object 30">
            <a:extLst>
              <a:ext uri="{FF2B5EF4-FFF2-40B4-BE49-F238E27FC236}">
                <a16:creationId xmlns:a16="http://schemas.microsoft.com/office/drawing/2014/main" id="{0861C109-3449-4FDB-B86A-6DA6CD885878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4282"/>
            <a:ext cx="15062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pc="15"/>
              <a:t>Giriş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393598" y="545246"/>
            <a:ext cx="3841750" cy="225959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59130" marR="186690" indent="-485140">
              <a:lnSpc>
                <a:spcPts val="1390"/>
              </a:lnSpc>
            </a:pPr>
            <a:r>
              <a:rPr lang="tr-TR" sz="1100" b="1" spc="-15" dirty="0">
                <a:latin typeface="LM Sans 10"/>
                <a:cs typeface="LM Sans 10"/>
              </a:rPr>
              <a:t>Geç</a:t>
            </a:r>
            <a:r>
              <a:rPr lang="en-US" sz="1100" b="1" spc="-15" dirty="0">
                <a:latin typeface="LM Sans 10"/>
                <a:cs typeface="LM Sans 10"/>
              </a:rPr>
              <a:t> </a:t>
            </a:r>
            <a:r>
              <a:rPr lang="en-US" sz="1100" b="1" spc="-15" dirty="0" err="1">
                <a:latin typeface="LM Sans 10"/>
                <a:cs typeface="LM Sans 10"/>
              </a:rPr>
              <a:t>işaret</a:t>
            </a:r>
            <a:r>
              <a:rPr lang="en-US" sz="1100" b="1" spc="-15" dirty="0">
                <a:latin typeface="LM Sans 10"/>
                <a:cs typeface="LM Sans 10"/>
              </a:rPr>
              <a:t> </a:t>
            </a:r>
            <a:r>
              <a:rPr lang="en-US" sz="1100" b="1" spc="-15" dirty="0" err="1">
                <a:latin typeface="LM Sans 10"/>
                <a:cs typeface="LM Sans 10"/>
              </a:rPr>
              <a:t>dili</a:t>
            </a:r>
            <a:r>
              <a:rPr lang="en-US" sz="1100" b="1" spc="-15" dirty="0">
                <a:latin typeface="LM Sans 10"/>
                <a:cs typeface="LM Sans 10"/>
              </a:rPr>
              <a:t> </a:t>
            </a:r>
            <a:r>
              <a:rPr lang="tr-TR" sz="1100" b="1" spc="-15" dirty="0">
                <a:latin typeface="LM Sans 10"/>
                <a:cs typeface="LM Sans 10"/>
              </a:rPr>
              <a:t>ediniminin</a:t>
            </a:r>
            <a:r>
              <a:rPr lang="en-US" sz="1100" b="1" spc="-15" dirty="0">
                <a:latin typeface="LM Sans 10"/>
                <a:cs typeface="LM Sans 10"/>
              </a:rPr>
              <a:t> </a:t>
            </a:r>
            <a:r>
              <a:rPr lang="tr-TR" sz="1100" b="1" spc="-15" dirty="0">
                <a:latin typeface="LM Sans 10"/>
                <a:cs typeface="LM Sans 10"/>
              </a:rPr>
              <a:t>sağır çocuklar üzerindeki uzun </a:t>
            </a:r>
            <a:r>
              <a:rPr lang="tr-TR" sz="1100" b="1" spc="-15">
                <a:latin typeface="LM Sans 10"/>
                <a:cs typeface="LM Sans 10"/>
              </a:rPr>
              <a:t>süreli </a:t>
            </a:r>
          </a:p>
          <a:p>
            <a:pPr marL="659130" marR="186690" indent="-485140">
              <a:lnSpc>
                <a:spcPts val="1390"/>
              </a:lnSpc>
            </a:pPr>
            <a:r>
              <a:rPr lang="tr-TR" sz="1100" b="1" spc="-15">
                <a:latin typeface="LM Sans 10"/>
                <a:cs typeface="LM Sans 10"/>
              </a:rPr>
              <a:t>etkileri</a:t>
            </a:r>
            <a:r>
              <a:rPr lang="tr-TR" sz="1100" b="1" spc="-15" dirty="0">
                <a:latin typeface="LM Sans 10"/>
                <a:cs typeface="LM Sans 10"/>
              </a:rPr>
              <a:t>:</a:t>
            </a:r>
          </a:p>
          <a:p>
            <a:pPr marL="219075" indent="-18161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44A90"/>
              </a:buClr>
              <a:buFont typeface="Arial"/>
              <a:buChar char="►"/>
              <a:tabLst>
                <a:tab pos="219710" algn="l"/>
              </a:tabLst>
            </a:pPr>
            <a:r>
              <a:rPr lang="en-US" sz="1100" spc="-15" dirty="0" err="1">
                <a:latin typeface="LM Sans 12"/>
                <a:cs typeface="LM Sans 12"/>
              </a:rPr>
              <a:t>düşük</a:t>
            </a:r>
            <a:r>
              <a:rPr lang="en-US" sz="1100" spc="-15" dirty="0">
                <a:latin typeface="LM Sans 12"/>
                <a:cs typeface="LM Sans 12"/>
              </a:rPr>
              <a:t> </a:t>
            </a:r>
            <a:r>
              <a:rPr lang="en-US" sz="1100" spc="-15" dirty="0" err="1">
                <a:latin typeface="LM Sans 12"/>
                <a:cs typeface="LM Sans 12"/>
              </a:rPr>
              <a:t>genel</a:t>
            </a:r>
            <a:r>
              <a:rPr lang="en-US" sz="1100" spc="-15" dirty="0">
                <a:latin typeface="LM Sans 12"/>
                <a:cs typeface="LM Sans 12"/>
              </a:rPr>
              <a:t> </a:t>
            </a:r>
            <a:r>
              <a:rPr lang="en-US" sz="1100" spc="-15" dirty="0" err="1">
                <a:latin typeface="LM Sans 12"/>
                <a:cs typeface="LM Sans 12"/>
              </a:rPr>
              <a:t>akademik</a:t>
            </a:r>
            <a:r>
              <a:rPr lang="en-US" sz="1100" spc="-15" dirty="0">
                <a:latin typeface="LM Sans 12"/>
                <a:cs typeface="LM Sans 12"/>
              </a:rPr>
              <a:t> </a:t>
            </a:r>
            <a:r>
              <a:rPr lang="en-US" sz="1100" spc="-15" dirty="0" err="1">
                <a:latin typeface="LM Sans 12"/>
                <a:cs typeface="LM Sans 12"/>
              </a:rPr>
              <a:t>başarı</a:t>
            </a:r>
            <a:r>
              <a:rPr lang="en-US" sz="1100" spc="-15" dirty="0">
                <a:latin typeface="LM Sans 12"/>
                <a:cs typeface="LM Sans 12"/>
              </a:rPr>
              <a:t> [</a:t>
            </a:r>
            <a:r>
              <a:rPr lang="en-US" sz="1100" spc="-15" dirty="0">
                <a:solidFill>
                  <a:srgbClr val="044A90"/>
                </a:solidFill>
                <a:latin typeface="LM Sans 12"/>
                <a:cs typeface="LM Sans 12"/>
              </a:rPr>
              <a:t>6</a:t>
            </a:r>
            <a:r>
              <a:rPr lang="en-US" sz="1100" spc="-15" dirty="0">
                <a:latin typeface="LM Sans 12"/>
                <a:cs typeface="LM Sans 12"/>
              </a:rPr>
              <a:t>], [</a:t>
            </a:r>
            <a:r>
              <a:rPr lang="en-US" sz="1100" spc="-15" dirty="0">
                <a:solidFill>
                  <a:srgbClr val="044A90"/>
                </a:solidFill>
                <a:latin typeface="LM Sans 12"/>
                <a:cs typeface="LM Sans 12"/>
              </a:rPr>
              <a:t>7</a:t>
            </a:r>
            <a:r>
              <a:rPr lang="en-US" sz="1100" spc="-15" dirty="0">
                <a:latin typeface="LM Sans 12"/>
                <a:cs typeface="LM Sans 12"/>
              </a:rPr>
              <a:t>].
</a:t>
            </a:r>
            <a:r>
              <a:rPr lang="tr-TR" sz="1100" spc="-15" dirty="0">
                <a:latin typeface="LM Sans 12"/>
                <a:cs typeface="LM Sans 12"/>
              </a:rPr>
              <a:t>biçimbilim</a:t>
            </a:r>
            <a:r>
              <a:rPr lang="en-US" sz="1100" spc="-15">
                <a:latin typeface="LM Sans 12"/>
                <a:cs typeface="LM Sans 12"/>
              </a:rPr>
              <a:t>, </a:t>
            </a:r>
            <a:r>
              <a:rPr lang="tr-TR" sz="1100" spc="-15">
                <a:latin typeface="LM Sans 12"/>
                <a:cs typeface="LM Sans 12"/>
              </a:rPr>
              <a:t>biçim-sözdizim</a:t>
            </a:r>
            <a:r>
              <a:rPr lang="tr-TR" sz="1100" spc="-15" dirty="0">
                <a:latin typeface="LM Sans 12"/>
                <a:cs typeface="LM Sans 12"/>
              </a:rPr>
              <a:t>,</a:t>
            </a:r>
            <a:r>
              <a:rPr lang="en-US" sz="1100" spc="-15" dirty="0">
                <a:latin typeface="LM Sans 12"/>
                <a:cs typeface="LM Sans 12"/>
              </a:rPr>
              <a:t> ve </a:t>
            </a:r>
            <a:r>
              <a:rPr lang="tr-TR" sz="1100" spc="-15" dirty="0">
                <a:latin typeface="LM Sans 12"/>
                <a:cs typeface="LM Sans 12"/>
              </a:rPr>
              <a:t>cümle </a:t>
            </a:r>
            <a:r>
              <a:rPr lang="en-US" sz="1100" spc="-15" dirty="0" err="1">
                <a:latin typeface="LM Sans 12"/>
                <a:cs typeface="LM Sans 12"/>
              </a:rPr>
              <a:t>işleme</a:t>
            </a:r>
            <a:r>
              <a:rPr lang="en-US" sz="1100" spc="-15" dirty="0">
                <a:latin typeface="LM Sans 12"/>
                <a:cs typeface="LM Sans 12"/>
              </a:rPr>
              <a:t> </a:t>
            </a:r>
            <a:r>
              <a:rPr lang="en-US" sz="1100" spc="-15" dirty="0" err="1">
                <a:latin typeface="LM Sans 12"/>
                <a:cs typeface="LM Sans 12"/>
              </a:rPr>
              <a:t>alanlarında</a:t>
            </a:r>
            <a:r>
              <a:rPr lang="en-US" sz="1100" spc="-15" dirty="0">
                <a:latin typeface="LM Sans 12"/>
                <a:cs typeface="LM Sans 12"/>
              </a:rPr>
              <a:t> </a:t>
            </a:r>
            <a:r>
              <a:rPr lang="tr-TR" sz="1100" spc="-15" dirty="0">
                <a:latin typeface="LM Sans 12"/>
                <a:cs typeface="LM Sans 12"/>
              </a:rPr>
              <a:t>düşük performans </a:t>
            </a:r>
            <a:r>
              <a:rPr lang="en-US" sz="1100" spc="-15" dirty="0">
                <a:latin typeface="LM Sans 12"/>
                <a:cs typeface="LM Sans 12"/>
              </a:rPr>
              <a:t>[</a:t>
            </a:r>
            <a:r>
              <a:rPr lang="en-US" sz="1100" spc="-15" dirty="0">
                <a:solidFill>
                  <a:srgbClr val="044A90"/>
                </a:solidFill>
                <a:latin typeface="LM Sans 12"/>
                <a:cs typeface="LM Sans 12"/>
              </a:rPr>
              <a:t>8</a:t>
            </a:r>
            <a:r>
              <a:rPr lang="en-US" sz="1100" spc="-15" dirty="0">
                <a:latin typeface="LM Sans 12"/>
                <a:cs typeface="LM Sans 12"/>
              </a:rPr>
              <a:t>]–[</a:t>
            </a:r>
            <a:r>
              <a:rPr lang="en-US" sz="1100" spc="-15" dirty="0">
                <a:solidFill>
                  <a:srgbClr val="044A90"/>
                </a:solidFill>
                <a:latin typeface="LM Sans 12"/>
                <a:cs typeface="LM Sans 12"/>
              </a:rPr>
              <a:t>11</a:t>
            </a:r>
            <a:r>
              <a:rPr lang="en-US" sz="1100" spc="-15" dirty="0">
                <a:latin typeface="LM Sans 12"/>
                <a:cs typeface="LM Sans 12"/>
              </a:rPr>
              <a:t>].
</a:t>
            </a:r>
            <a:r>
              <a:rPr lang="en-US" sz="1100" spc="-15" dirty="0" err="1">
                <a:latin typeface="LM Sans 12"/>
                <a:cs typeface="LM Sans 12"/>
              </a:rPr>
              <a:t>yavaş</a:t>
            </a:r>
            <a:r>
              <a:rPr lang="en-US" sz="1100" spc="-15" dirty="0">
                <a:latin typeface="LM Sans 12"/>
                <a:cs typeface="LM Sans 12"/>
              </a:rPr>
              <a:t> </a:t>
            </a:r>
            <a:r>
              <a:rPr lang="en-US" sz="1100" spc="-15" dirty="0" err="1">
                <a:latin typeface="LM Sans 12"/>
                <a:cs typeface="LM Sans 12"/>
              </a:rPr>
              <a:t>kelime</a:t>
            </a:r>
            <a:r>
              <a:rPr lang="en-US" sz="1100" spc="-15" dirty="0">
                <a:latin typeface="LM Sans 12"/>
                <a:cs typeface="LM Sans 12"/>
              </a:rPr>
              <a:t> </a:t>
            </a:r>
            <a:r>
              <a:rPr lang="en-US" sz="1100" spc="-15" dirty="0" err="1">
                <a:latin typeface="LM Sans 12"/>
                <a:cs typeface="LM Sans 12"/>
              </a:rPr>
              <a:t>edinimi</a:t>
            </a:r>
            <a:r>
              <a:rPr lang="en-US" sz="1100" spc="-15" dirty="0">
                <a:latin typeface="LM Sans 12"/>
                <a:cs typeface="LM Sans 12"/>
              </a:rPr>
              <a:t> </a:t>
            </a:r>
            <a:r>
              <a:rPr lang="en-US" sz="1100" spc="-15" dirty="0" err="1">
                <a:latin typeface="LM Sans 12"/>
                <a:cs typeface="LM Sans 12"/>
              </a:rPr>
              <a:t>hızı</a:t>
            </a:r>
            <a:r>
              <a:rPr lang="tr-TR" sz="1100" spc="-15" dirty="0">
                <a:latin typeface="LM Sans 12"/>
                <a:cs typeface="LM Sans 12"/>
              </a:rPr>
              <a:t> ve dar işaret dağarcığı </a:t>
            </a:r>
            <a:r>
              <a:rPr lang="en-US" sz="1100" spc="-15" dirty="0">
                <a:latin typeface="LM Sans 12"/>
                <a:cs typeface="LM Sans 12"/>
              </a:rPr>
              <a:t>[</a:t>
            </a:r>
            <a:r>
              <a:rPr lang="en-US" sz="1100" spc="-15" dirty="0">
                <a:solidFill>
                  <a:srgbClr val="044A90"/>
                </a:solidFill>
                <a:latin typeface="LM Sans 12"/>
                <a:cs typeface="LM Sans 12"/>
              </a:rPr>
              <a:t>12</a:t>
            </a:r>
            <a:r>
              <a:rPr lang="en-US" sz="1100" spc="-15" dirty="0">
                <a:latin typeface="LM Sans 12"/>
                <a:cs typeface="LM Sans 12"/>
              </a:rPr>
              <a:t>]–[</a:t>
            </a:r>
            <a:r>
              <a:rPr lang="en-US" sz="1100" spc="-15" dirty="0">
                <a:solidFill>
                  <a:srgbClr val="044A90"/>
                </a:solidFill>
                <a:latin typeface="LM Sans 12"/>
                <a:cs typeface="LM Sans 12"/>
              </a:rPr>
              <a:t>14</a:t>
            </a:r>
            <a:r>
              <a:rPr lang="en-US" sz="1100" spc="-15" dirty="0">
                <a:latin typeface="LM Sans 12"/>
                <a:cs typeface="LM Sans 12"/>
              </a:rPr>
              <a:t>].
</a:t>
            </a:r>
            <a:r>
              <a:rPr lang="en-US" sz="1100" spc="-15" dirty="0" err="1">
                <a:latin typeface="LM Sans 12"/>
                <a:cs typeface="LM Sans 12"/>
              </a:rPr>
              <a:t>daha</a:t>
            </a:r>
            <a:r>
              <a:rPr lang="en-US" sz="1100" spc="-15" dirty="0">
                <a:latin typeface="LM Sans 12"/>
                <a:cs typeface="LM Sans 12"/>
              </a:rPr>
              <a:t> </a:t>
            </a:r>
            <a:r>
              <a:rPr lang="en-US" sz="1100" spc="-15" dirty="0" err="1">
                <a:latin typeface="LM Sans 12"/>
                <a:cs typeface="LM Sans 12"/>
              </a:rPr>
              <a:t>yoksul</a:t>
            </a:r>
            <a:r>
              <a:rPr lang="en-US" sz="1100" spc="-15" dirty="0">
                <a:latin typeface="LM Sans 12"/>
                <a:cs typeface="LM Sans 12"/>
              </a:rPr>
              <a:t> </a:t>
            </a:r>
            <a:r>
              <a:rPr lang="tr-TR" sz="1100" spc="-15" dirty="0" err="1">
                <a:latin typeface="LM Sans 12"/>
                <a:cs typeface="LM Sans 12"/>
              </a:rPr>
              <a:t>sesbilimsel</a:t>
            </a:r>
            <a:r>
              <a:rPr lang="en-US" sz="1100" spc="-15" dirty="0">
                <a:latin typeface="LM Sans 12"/>
                <a:cs typeface="LM Sans 12"/>
              </a:rPr>
              <a:t> </a:t>
            </a:r>
            <a:r>
              <a:rPr lang="en-US" sz="1100" spc="-15" dirty="0" err="1">
                <a:latin typeface="LM Sans 12"/>
                <a:cs typeface="LM Sans 12"/>
              </a:rPr>
              <a:t>işleme</a:t>
            </a:r>
            <a:r>
              <a:rPr lang="en-US" sz="1100" spc="-15" dirty="0">
                <a:latin typeface="LM Sans 12"/>
                <a:cs typeface="LM Sans 12"/>
              </a:rPr>
              <a:t> ve </a:t>
            </a:r>
            <a:r>
              <a:rPr lang="en-US" sz="1100" spc="-15" dirty="0" err="1">
                <a:latin typeface="LM Sans 12"/>
                <a:cs typeface="LM Sans 12"/>
              </a:rPr>
              <a:t>farkındalık</a:t>
            </a:r>
            <a:r>
              <a:rPr lang="en-US" sz="1100" spc="-15" dirty="0">
                <a:latin typeface="LM Sans 12"/>
                <a:cs typeface="LM Sans 12"/>
              </a:rPr>
              <a:t> [</a:t>
            </a:r>
            <a:r>
              <a:rPr lang="en-US" sz="1100" spc="-15" dirty="0">
                <a:solidFill>
                  <a:srgbClr val="044A90"/>
                </a:solidFill>
                <a:latin typeface="LM Sans 12"/>
                <a:cs typeface="LM Sans 12"/>
              </a:rPr>
              <a:t>15</a:t>
            </a:r>
            <a:r>
              <a:rPr lang="en-US" sz="1100" spc="-15" dirty="0">
                <a:latin typeface="LM Sans 12"/>
                <a:cs typeface="LM Sans 12"/>
              </a:rPr>
              <a:t>].
</a:t>
            </a:r>
            <a:r>
              <a:rPr lang="en-US" sz="1100" spc="-15" dirty="0" err="1">
                <a:latin typeface="LM Sans 12"/>
                <a:cs typeface="LM Sans 12"/>
              </a:rPr>
              <a:t>Zihin</a:t>
            </a:r>
            <a:r>
              <a:rPr lang="en-US" sz="1100" spc="-15" dirty="0">
                <a:latin typeface="LM Sans 12"/>
                <a:cs typeface="LM Sans 12"/>
              </a:rPr>
              <a:t> </a:t>
            </a:r>
            <a:r>
              <a:rPr lang="en-US" sz="1100" spc="-15" err="1">
                <a:latin typeface="LM Sans 12"/>
                <a:cs typeface="LM Sans 12"/>
              </a:rPr>
              <a:t>Teorisi</a:t>
            </a:r>
            <a:r>
              <a:rPr lang="en-US" sz="1100" spc="-15">
                <a:latin typeface="LM Sans 12"/>
                <a:cs typeface="LM Sans 12"/>
              </a:rPr>
              <a:t> (</a:t>
            </a:r>
            <a:r>
              <a:rPr lang="tr-TR" sz="1100" spc="-15">
                <a:latin typeface="LM Sans 12"/>
                <a:cs typeface="LM Sans 12"/>
              </a:rPr>
              <a:t>Theory of Mind - </a:t>
            </a:r>
            <a:r>
              <a:rPr lang="en-US" sz="1100" spc="-15">
                <a:latin typeface="LM Sans 12"/>
                <a:cs typeface="LM Sans 12"/>
              </a:rPr>
              <a:t>ToM</a:t>
            </a:r>
            <a:r>
              <a:rPr lang="en-US" sz="1100" spc="-15" dirty="0">
                <a:latin typeface="LM Sans 12"/>
                <a:cs typeface="LM Sans 12"/>
              </a:rPr>
              <a:t>) ve </a:t>
            </a:r>
            <a:r>
              <a:rPr lang="tr-TR" sz="1100" spc="-15" dirty="0">
                <a:latin typeface="LM Sans 12"/>
                <a:cs typeface="LM Sans 12"/>
              </a:rPr>
              <a:t>Yürütücü</a:t>
            </a:r>
            <a:r>
              <a:rPr lang="en-US" sz="1100" spc="-15" dirty="0">
                <a:latin typeface="LM Sans 12"/>
                <a:cs typeface="LM Sans 12"/>
              </a:rPr>
              <a:t> </a:t>
            </a:r>
            <a:r>
              <a:rPr lang="tr-TR" sz="1100" spc="-15">
                <a:latin typeface="LM Sans 12"/>
                <a:cs typeface="LM Sans 12"/>
              </a:rPr>
              <a:t>İşlev</a:t>
            </a:r>
            <a:r>
              <a:rPr lang="en-US" sz="1100" spc="-15">
                <a:latin typeface="LM Sans 12"/>
                <a:cs typeface="LM Sans 12"/>
              </a:rPr>
              <a:t> (</a:t>
            </a:r>
            <a:r>
              <a:rPr lang="tr-TR" sz="1100" spc="-15">
                <a:latin typeface="LM Sans 12"/>
                <a:cs typeface="LM Sans 12"/>
              </a:rPr>
              <a:t>Executive Functions - </a:t>
            </a:r>
            <a:r>
              <a:rPr lang="en-US" sz="1100" spc="-15">
                <a:latin typeface="LM Sans 12"/>
                <a:cs typeface="LM Sans 12"/>
              </a:rPr>
              <a:t>EF</a:t>
            </a:r>
            <a:r>
              <a:rPr lang="en-US" sz="1100" spc="-15" dirty="0">
                <a:latin typeface="LM Sans 12"/>
                <a:cs typeface="LM Sans 12"/>
              </a:rPr>
              <a:t>) </a:t>
            </a:r>
            <a:r>
              <a:rPr lang="tr-TR" sz="1100" spc="-15" dirty="0">
                <a:latin typeface="LM Sans 12"/>
                <a:cs typeface="LM Sans 12"/>
              </a:rPr>
              <a:t>gelişiminde yavaşlama</a:t>
            </a:r>
            <a:r>
              <a:rPr lang="en-US" sz="1100" spc="-15" dirty="0">
                <a:latin typeface="LM Sans 12"/>
                <a:cs typeface="LM Sans 12"/>
              </a:rPr>
              <a:t> [</a:t>
            </a:r>
            <a:r>
              <a:rPr lang="en-US" sz="1100" spc="-15" dirty="0">
                <a:solidFill>
                  <a:srgbClr val="044A90"/>
                </a:solidFill>
                <a:latin typeface="LM Sans 12"/>
                <a:cs typeface="LM Sans 12"/>
              </a:rPr>
              <a:t>16</a:t>
            </a:r>
            <a:r>
              <a:rPr lang="en-US" sz="1100" spc="-15" dirty="0">
                <a:latin typeface="LM Sans 12"/>
                <a:cs typeface="LM Sans 12"/>
              </a:rPr>
              <a:t>], [</a:t>
            </a:r>
            <a:r>
              <a:rPr lang="en-US" sz="1100" spc="-15" dirty="0">
                <a:solidFill>
                  <a:srgbClr val="044A90"/>
                </a:solidFill>
                <a:latin typeface="LM Sans 12"/>
                <a:cs typeface="LM Sans 12"/>
              </a:rPr>
              <a:t>17</a:t>
            </a:r>
            <a:r>
              <a:rPr lang="en-US" sz="1100" spc="-15" dirty="0">
                <a:latin typeface="LM Sans 12"/>
                <a:cs typeface="LM Sans 12"/>
              </a:rPr>
              <a:t>].</a:t>
            </a:r>
            <a:endParaRPr lang="tr-TR" sz="1100" spc="-5" dirty="0">
              <a:latin typeface="LM Sans 12"/>
              <a:cs typeface="LM Sans 12"/>
            </a:endParaRPr>
          </a:p>
        </p:txBody>
      </p:sp>
      <p:grpSp>
        <p:nvGrpSpPr>
          <p:cNvPr id="14" name="object 25">
            <a:extLst>
              <a:ext uri="{FF2B5EF4-FFF2-40B4-BE49-F238E27FC236}">
                <a16:creationId xmlns:a16="http://schemas.microsoft.com/office/drawing/2014/main" id="{170A56FF-1551-4641-AD9A-34B66995A39F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15" name="object 26">
              <a:extLst>
                <a:ext uri="{FF2B5EF4-FFF2-40B4-BE49-F238E27FC236}">
                  <a16:creationId xmlns:a16="http://schemas.microsoft.com/office/drawing/2014/main" id="{9A6480AD-6B84-4F40-821B-0A9F75B5A7CE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7">
              <a:extLst>
                <a:ext uri="{FF2B5EF4-FFF2-40B4-BE49-F238E27FC236}">
                  <a16:creationId xmlns:a16="http://schemas.microsoft.com/office/drawing/2014/main" id="{20F11D97-7325-4E06-9120-21FF74DD4D91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8">
              <a:extLst>
                <a:ext uri="{FF2B5EF4-FFF2-40B4-BE49-F238E27FC236}">
                  <a16:creationId xmlns:a16="http://schemas.microsoft.com/office/drawing/2014/main" id="{27005458-176C-4882-A940-3F09A2E2248F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29">
            <a:extLst>
              <a:ext uri="{FF2B5EF4-FFF2-40B4-BE49-F238E27FC236}">
                <a16:creationId xmlns:a16="http://schemas.microsoft.com/office/drawing/2014/main" id="{2A121F2B-E62C-4BF8-9766-69F140B773E0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19" name="object 30">
            <a:extLst>
              <a:ext uri="{FF2B5EF4-FFF2-40B4-BE49-F238E27FC236}">
                <a16:creationId xmlns:a16="http://schemas.microsoft.com/office/drawing/2014/main" id="{0D1772D5-2DAD-4868-98D0-77182E42AC69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0" name="object 31">
            <a:extLst>
              <a:ext uri="{FF2B5EF4-FFF2-40B4-BE49-F238E27FC236}">
                <a16:creationId xmlns:a16="http://schemas.microsoft.com/office/drawing/2014/main" id="{F9C04179-657E-4F97-8970-52378DF5CB25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1" name="object 32">
            <a:extLst>
              <a:ext uri="{FF2B5EF4-FFF2-40B4-BE49-F238E27FC236}">
                <a16:creationId xmlns:a16="http://schemas.microsoft.com/office/drawing/2014/main" id="{CC771862-EFF9-4E04-B3FF-2096CAB5A7C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4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4282"/>
            <a:ext cx="15062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15"/>
              <a:t>Giriş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321894" y="494424"/>
            <a:ext cx="3964940" cy="220515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7465" lvl="1">
              <a:lnSpc>
                <a:spcPct val="100000"/>
              </a:lnSpc>
              <a:spcBef>
                <a:spcPts val="455"/>
              </a:spcBef>
              <a:spcAft>
                <a:spcPts val="600"/>
              </a:spcAft>
              <a:tabLst>
                <a:tab pos="372110" algn="l"/>
              </a:tabLst>
            </a:pPr>
            <a:r>
              <a:rPr lang="tr-TR" sz="1100" b="1" spc="-10" dirty="0">
                <a:solidFill>
                  <a:srgbClr val="044A90"/>
                </a:solidFill>
                <a:latin typeface="LM Sans 10"/>
                <a:cs typeface="LM Sans 10"/>
              </a:rPr>
              <a:t>1.2. </a:t>
            </a:r>
            <a:r>
              <a:rPr lang="en-US" sz="1100" b="1" spc="-10" dirty="0" err="1">
                <a:solidFill>
                  <a:srgbClr val="044A90"/>
                </a:solidFill>
                <a:latin typeface="LM Sans 10"/>
                <a:cs typeface="LM Sans 10"/>
              </a:rPr>
              <a:t>Sözel</a:t>
            </a:r>
            <a:r>
              <a:rPr lang="en-US" sz="1100" b="1" spc="-10" dirty="0">
                <a:solidFill>
                  <a:srgbClr val="044A90"/>
                </a:solidFill>
                <a:latin typeface="LM Sans 10"/>
                <a:cs typeface="LM Sans 10"/>
              </a:rPr>
              <a:t> </a:t>
            </a:r>
            <a:r>
              <a:rPr lang="en-US" sz="1100" b="1" spc="-10" dirty="0" err="1">
                <a:solidFill>
                  <a:srgbClr val="044A90"/>
                </a:solidFill>
                <a:latin typeface="LM Sans 10"/>
                <a:cs typeface="LM Sans 10"/>
              </a:rPr>
              <a:t>Akıcılık</a:t>
            </a:r>
            <a:r>
              <a:rPr lang="en-US" sz="1100" b="1" spc="-10" dirty="0">
                <a:solidFill>
                  <a:srgbClr val="044A90"/>
                </a:solidFill>
                <a:latin typeface="LM Sans 10"/>
                <a:cs typeface="LM Sans 10"/>
              </a:rPr>
              <a:t> </a:t>
            </a:r>
            <a:r>
              <a:rPr lang="en-US" sz="1100" b="1" spc="-10" dirty="0" err="1">
                <a:solidFill>
                  <a:srgbClr val="044A90"/>
                </a:solidFill>
                <a:latin typeface="LM Sans 10"/>
                <a:cs typeface="LM Sans 10"/>
              </a:rPr>
              <a:t>Testleri</a:t>
            </a:r>
            <a:r>
              <a:rPr lang="tr-TR" sz="1100" b="1" spc="-10" dirty="0">
                <a:solidFill>
                  <a:srgbClr val="044A90"/>
                </a:solidFill>
                <a:latin typeface="LM Sans 10"/>
                <a:cs typeface="LM Sans 10"/>
              </a:rPr>
              <a:t> (SAT)</a:t>
            </a:r>
          </a:p>
          <a:p>
            <a:pPr marL="37465" lvl="1">
              <a:lnSpc>
                <a:spcPct val="100000"/>
              </a:lnSpc>
              <a:spcBef>
                <a:spcPts val="455"/>
              </a:spcBef>
              <a:spcAft>
                <a:spcPts val="600"/>
              </a:spcAft>
              <a:tabLst>
                <a:tab pos="372110" algn="l"/>
              </a:tabLst>
            </a:pPr>
            <a:r>
              <a:rPr lang="tr-TR" sz="1100" spc="-5" dirty="0">
                <a:latin typeface="LM Sans 12"/>
                <a:cs typeface="LM Sans 12"/>
              </a:rPr>
              <a:t>SAT, sözcük/işaret dağarcığı ve erişimini sağlayan </a:t>
            </a:r>
            <a:r>
              <a:rPr lang="tr-TR" sz="1100" spc="-5" dirty="0">
                <a:solidFill>
                  <a:srgbClr val="044A90"/>
                </a:solidFill>
                <a:latin typeface="LM Sans 12"/>
                <a:cs typeface="LM Sans 12"/>
              </a:rPr>
              <a:t>dil yetileri </a:t>
            </a:r>
            <a:r>
              <a:rPr lang="tr-TR" sz="1100" spc="-5" dirty="0">
                <a:latin typeface="LM Sans 12"/>
                <a:cs typeface="LM Sans 12"/>
              </a:rPr>
              <a:t>ile bilgiyi güncelleyip depolama özelliği taşıyan </a:t>
            </a:r>
            <a:r>
              <a:rPr lang="tr-TR" sz="1100" spc="-5" dirty="0">
                <a:solidFill>
                  <a:srgbClr val="044A90"/>
                </a:solidFill>
                <a:latin typeface="LM Sans 12"/>
                <a:cs typeface="LM Sans 12"/>
              </a:rPr>
              <a:t>yürütücü işlevleri </a:t>
            </a:r>
            <a:r>
              <a:rPr lang="tr-TR" sz="1100" spc="-5" dirty="0">
                <a:latin typeface="LM Sans 12"/>
                <a:cs typeface="LM Sans 12"/>
              </a:rPr>
              <a:t>ölçer.</a:t>
            </a:r>
            <a:r>
              <a:rPr lang="en-US" sz="1100" spc="-5" dirty="0">
                <a:latin typeface="LM Sans 12"/>
                <a:cs typeface="LM Sans 12"/>
              </a:rPr>
              <a:t>
</a:t>
            </a:r>
            <a:r>
              <a:rPr lang="tr-TR" sz="1100" spc="-5" dirty="0">
                <a:latin typeface="LM Sans 12"/>
                <a:cs typeface="LM Sans 12"/>
              </a:rPr>
              <a:t>Bu </a:t>
            </a:r>
            <a:r>
              <a:rPr lang="tr-TR" sz="1100" spc="-5">
                <a:latin typeface="LM Sans 12"/>
                <a:cs typeface="LM Sans 12"/>
              </a:rPr>
              <a:t>testlerde </a:t>
            </a:r>
            <a:r>
              <a:rPr lang="en-US" sz="1100" spc="-5">
                <a:latin typeface="LM Sans 12"/>
                <a:cs typeface="LM Sans 12"/>
              </a:rPr>
              <a:t>katılımcılar</a:t>
            </a:r>
            <a:r>
              <a:rPr lang="tr-TR" sz="1100" spc="-5">
                <a:latin typeface="LM Sans 12"/>
                <a:cs typeface="LM Sans 12"/>
              </a:rPr>
              <a:t>dan</a:t>
            </a:r>
            <a:r>
              <a:rPr lang="en-US" sz="1100" spc="-5">
                <a:latin typeface="LM Sans 12"/>
                <a:cs typeface="LM Sans 12"/>
              </a:rPr>
              <a:t> </a:t>
            </a:r>
            <a:r>
              <a:rPr lang="en-US" sz="1100" spc="-5" dirty="0" err="1">
                <a:latin typeface="LM Sans 12"/>
                <a:cs typeface="LM Sans 12"/>
              </a:rPr>
              <a:t>belirli</a:t>
            </a:r>
            <a:r>
              <a:rPr lang="en-US" sz="1100" spc="-5" dirty="0">
                <a:latin typeface="LM Sans 12"/>
                <a:cs typeface="LM Sans 12"/>
              </a:rPr>
              <a:t> </a:t>
            </a:r>
            <a:r>
              <a:rPr lang="en-US" sz="1100" spc="-5" dirty="0" err="1">
                <a:latin typeface="LM Sans 12"/>
                <a:cs typeface="LM Sans 12"/>
              </a:rPr>
              <a:t>bir</a:t>
            </a:r>
            <a:r>
              <a:rPr lang="en-US" sz="1100" spc="-5" dirty="0">
                <a:latin typeface="LM Sans 12"/>
                <a:cs typeface="LM Sans 12"/>
              </a:rPr>
              <a:t> </a:t>
            </a:r>
            <a:r>
              <a:rPr lang="tr-TR" sz="1100" spc="-5" dirty="0">
                <a:latin typeface="LM Sans 12"/>
                <a:cs typeface="LM Sans 12"/>
              </a:rPr>
              <a:t>süre içinde (60 sn.) bir kategori için</a:t>
            </a:r>
            <a:r>
              <a:rPr lang="en-US" sz="1100" spc="-5" dirty="0">
                <a:latin typeface="LM Sans 12"/>
                <a:cs typeface="LM Sans 12"/>
              </a:rPr>
              <a:t> </a:t>
            </a:r>
            <a:r>
              <a:rPr lang="en-US" sz="1100" spc="-5" dirty="0" err="1">
                <a:latin typeface="LM Sans 12"/>
                <a:cs typeface="LM Sans 12"/>
              </a:rPr>
              <a:t>mümkün</a:t>
            </a:r>
            <a:r>
              <a:rPr lang="en-US" sz="1100" spc="-5" dirty="0">
                <a:latin typeface="LM Sans 12"/>
                <a:cs typeface="LM Sans 12"/>
              </a:rPr>
              <a:t> </a:t>
            </a:r>
            <a:r>
              <a:rPr lang="en-US" sz="1100" spc="-5" dirty="0" err="1">
                <a:latin typeface="LM Sans 12"/>
                <a:cs typeface="LM Sans 12"/>
              </a:rPr>
              <a:t>olduğunca</a:t>
            </a:r>
            <a:r>
              <a:rPr lang="en-US" sz="1100" spc="-5" dirty="0">
                <a:latin typeface="LM Sans 12"/>
                <a:cs typeface="LM Sans 12"/>
              </a:rPr>
              <a:t> </a:t>
            </a:r>
            <a:r>
              <a:rPr lang="en-US" sz="1100" spc="-5" dirty="0" err="1">
                <a:latin typeface="LM Sans 12"/>
                <a:cs typeface="LM Sans 12"/>
              </a:rPr>
              <a:t>çok</a:t>
            </a:r>
            <a:r>
              <a:rPr lang="en-US" sz="1100" spc="-5" dirty="0">
                <a:latin typeface="LM Sans 12"/>
                <a:cs typeface="LM Sans 12"/>
              </a:rPr>
              <a:t> </a:t>
            </a:r>
            <a:r>
              <a:rPr lang="en-US" sz="1100" spc="-5" dirty="0" err="1">
                <a:latin typeface="LM Sans 12"/>
                <a:cs typeface="LM Sans 12"/>
              </a:rPr>
              <a:t>kelime</a:t>
            </a:r>
            <a:r>
              <a:rPr lang="en-US" sz="1100" spc="-5" dirty="0">
                <a:latin typeface="LM Sans 12"/>
                <a:cs typeface="LM Sans 12"/>
              </a:rPr>
              <a:t> </a:t>
            </a:r>
            <a:r>
              <a:rPr lang="en-US" sz="1100" spc="-5" dirty="0" err="1">
                <a:latin typeface="LM Sans 12"/>
                <a:cs typeface="LM Sans 12"/>
              </a:rPr>
              <a:t>üret</a:t>
            </a:r>
            <a:r>
              <a:rPr lang="tr-TR" sz="1100" spc="-5" dirty="0" err="1">
                <a:latin typeface="LM Sans 12"/>
                <a:cs typeface="LM Sans 12"/>
              </a:rPr>
              <a:t>meleri</a:t>
            </a:r>
            <a:r>
              <a:rPr lang="tr-TR" sz="1100" spc="-5" dirty="0">
                <a:latin typeface="LM Sans 12"/>
                <a:cs typeface="LM Sans 12"/>
              </a:rPr>
              <a:t> istenir.</a:t>
            </a:r>
            <a:endParaRPr lang="en-US" sz="1100" dirty="0">
              <a:latin typeface="LM Sans 12"/>
              <a:cs typeface="LM Sans 12"/>
            </a:endParaRPr>
          </a:p>
          <a:p>
            <a:pPr marL="290830" marR="31750" lvl="2" indent="-181610" algn="just">
              <a:lnSpc>
                <a:spcPts val="1390"/>
              </a:lnSpc>
              <a:spcBef>
                <a:spcPts val="615"/>
              </a:spcBef>
              <a:spcAft>
                <a:spcPts val="600"/>
              </a:spcAft>
              <a:buClr>
                <a:srgbClr val="044A90"/>
              </a:buClr>
              <a:buFont typeface="Arial"/>
              <a:buChar char="►"/>
              <a:tabLst>
                <a:tab pos="291465" algn="l"/>
              </a:tabLst>
            </a:pPr>
            <a:r>
              <a:rPr lang="en-US" sz="1100" spc="-5" dirty="0" err="1">
                <a:solidFill>
                  <a:srgbClr val="044A90"/>
                </a:solidFill>
                <a:latin typeface="LM Sans 12"/>
                <a:cs typeface="LM Sans 12"/>
              </a:rPr>
              <a:t>Anlamsal</a:t>
            </a:r>
            <a:r>
              <a:rPr lang="en-US" sz="1100" spc="-5" dirty="0">
                <a:solidFill>
                  <a:srgbClr val="044A90"/>
                </a:solidFill>
                <a:latin typeface="LM Sans 12"/>
                <a:cs typeface="LM Sans 12"/>
              </a:rPr>
              <a:t> </a:t>
            </a:r>
            <a:r>
              <a:rPr lang="en-US" sz="1100" spc="-5" dirty="0" err="1">
                <a:solidFill>
                  <a:srgbClr val="044A90"/>
                </a:solidFill>
                <a:latin typeface="LM Sans 12"/>
                <a:cs typeface="LM Sans 12"/>
              </a:rPr>
              <a:t>akıcılık</a:t>
            </a:r>
            <a:r>
              <a:rPr lang="en-US" sz="1100" spc="-5" dirty="0">
                <a:solidFill>
                  <a:srgbClr val="044A90"/>
                </a:solidFill>
                <a:latin typeface="LM Sans 12"/>
                <a:cs typeface="LM Sans 12"/>
              </a:rPr>
              <a:t> </a:t>
            </a:r>
            <a:r>
              <a:rPr lang="en-US" sz="1100" spc="-5" dirty="0" err="1">
                <a:latin typeface="LM Sans 12"/>
                <a:cs typeface="LM Sans 12"/>
              </a:rPr>
              <a:t>görevlerinde</a:t>
            </a:r>
            <a:r>
              <a:rPr lang="en-US" sz="1100" spc="-5" dirty="0">
                <a:latin typeface="LM Sans 12"/>
                <a:cs typeface="LM Sans 12"/>
              </a:rPr>
              <a:t> </a:t>
            </a:r>
            <a:r>
              <a:rPr lang="en-US" sz="1100" spc="-5" dirty="0" err="1">
                <a:latin typeface="LM Sans 12"/>
                <a:cs typeface="LM Sans 12"/>
              </a:rPr>
              <a:t>katılımcılara</a:t>
            </a:r>
            <a:r>
              <a:rPr lang="en-US" sz="1100" spc="-5" dirty="0">
                <a:latin typeface="LM Sans 12"/>
                <a:cs typeface="LM Sans 12"/>
              </a:rPr>
              <a:t> </a:t>
            </a:r>
            <a:r>
              <a:rPr lang="en-US" sz="1100" spc="-5" err="1">
                <a:latin typeface="LM Sans 12"/>
                <a:cs typeface="LM Sans 12"/>
              </a:rPr>
              <a:t>sözcük</a:t>
            </a:r>
            <a:r>
              <a:rPr lang="en-US" sz="1100" spc="-5">
                <a:latin typeface="LM Sans 12"/>
                <a:cs typeface="LM Sans 12"/>
              </a:rPr>
              <a:t> </a:t>
            </a:r>
            <a:r>
              <a:rPr lang="tr-TR" sz="1100" spc="-5">
                <a:latin typeface="LM Sans 12"/>
                <a:cs typeface="LM Sans 12"/>
              </a:rPr>
              <a:t>üretecekleri</a:t>
            </a:r>
            <a:r>
              <a:rPr lang="en-US" sz="1100" spc="-5">
                <a:latin typeface="LM Sans 12"/>
                <a:cs typeface="LM Sans 12"/>
              </a:rPr>
              <a:t> </a:t>
            </a:r>
            <a:r>
              <a:rPr lang="en-US" sz="1100" spc="-5" dirty="0" err="1">
                <a:latin typeface="LM Sans 12"/>
                <a:cs typeface="LM Sans 12"/>
              </a:rPr>
              <a:t>anlamsal</a:t>
            </a:r>
            <a:r>
              <a:rPr lang="en-US" sz="1100" spc="-5" dirty="0">
                <a:latin typeface="LM Sans 12"/>
                <a:cs typeface="LM Sans 12"/>
              </a:rPr>
              <a:t> </a:t>
            </a:r>
            <a:r>
              <a:rPr lang="en-US" sz="1100" spc="-5" dirty="0" err="1">
                <a:latin typeface="LM Sans 12"/>
                <a:cs typeface="LM Sans 12"/>
              </a:rPr>
              <a:t>bir</a:t>
            </a:r>
            <a:r>
              <a:rPr lang="en-US" sz="1100" spc="-5" dirty="0">
                <a:latin typeface="LM Sans 12"/>
                <a:cs typeface="LM Sans 12"/>
              </a:rPr>
              <a:t> </a:t>
            </a:r>
            <a:r>
              <a:rPr lang="en-US" sz="1100" spc="-5" dirty="0" err="1">
                <a:latin typeface="LM Sans 12"/>
                <a:cs typeface="LM Sans 12"/>
              </a:rPr>
              <a:t>kategori</a:t>
            </a:r>
            <a:r>
              <a:rPr lang="en-US" sz="1100" spc="-5" dirty="0">
                <a:latin typeface="LM Sans 12"/>
                <a:cs typeface="LM Sans 12"/>
              </a:rPr>
              <a:t> </a:t>
            </a:r>
            <a:r>
              <a:rPr lang="en-US" sz="1100" spc="-5" dirty="0" err="1">
                <a:latin typeface="LM Sans 12"/>
                <a:cs typeface="LM Sans 12"/>
              </a:rPr>
              <a:t>verilir</a:t>
            </a:r>
            <a:r>
              <a:rPr lang="en-US" sz="1100" spc="-5" dirty="0">
                <a:latin typeface="LM Sans 12"/>
                <a:cs typeface="LM Sans 12"/>
              </a:rPr>
              <a:t>.
</a:t>
            </a:r>
            <a:r>
              <a:rPr lang="en-US" sz="1100" spc="-5" dirty="0" err="1">
                <a:solidFill>
                  <a:srgbClr val="044A90"/>
                </a:solidFill>
                <a:latin typeface="LM Sans 12"/>
                <a:cs typeface="LM Sans 12"/>
              </a:rPr>
              <a:t>Sesbilimsel</a:t>
            </a:r>
            <a:r>
              <a:rPr lang="en-US" sz="1100" spc="-5" dirty="0">
                <a:solidFill>
                  <a:srgbClr val="044A90"/>
                </a:solidFill>
                <a:latin typeface="LM Sans 12"/>
                <a:cs typeface="LM Sans 12"/>
              </a:rPr>
              <a:t> </a:t>
            </a:r>
            <a:r>
              <a:rPr lang="en-US" sz="1100" spc="-5" dirty="0" err="1">
                <a:solidFill>
                  <a:srgbClr val="044A90"/>
                </a:solidFill>
                <a:latin typeface="LM Sans 12"/>
                <a:cs typeface="LM Sans 12"/>
              </a:rPr>
              <a:t>akıcılık</a:t>
            </a:r>
            <a:r>
              <a:rPr lang="en-US" sz="1100" spc="-5" dirty="0">
                <a:solidFill>
                  <a:srgbClr val="044A90"/>
                </a:solidFill>
                <a:latin typeface="LM Sans 12"/>
                <a:cs typeface="LM Sans 12"/>
              </a:rPr>
              <a:t> </a:t>
            </a:r>
            <a:r>
              <a:rPr lang="en-US" sz="1100" spc="-5" dirty="0" err="1">
                <a:latin typeface="LM Sans 12"/>
                <a:cs typeface="LM Sans 12"/>
              </a:rPr>
              <a:t>görevlerinde</a:t>
            </a:r>
            <a:r>
              <a:rPr lang="en-US" sz="1100" spc="-5" dirty="0">
                <a:latin typeface="LM Sans 12"/>
                <a:cs typeface="LM Sans 12"/>
              </a:rPr>
              <a:t> </a:t>
            </a:r>
            <a:r>
              <a:rPr lang="en-US" sz="1100" spc="-5" dirty="0" err="1">
                <a:latin typeface="LM Sans 12"/>
                <a:cs typeface="LM Sans 12"/>
              </a:rPr>
              <a:t>katılımcılara</a:t>
            </a:r>
            <a:r>
              <a:rPr lang="en-US" sz="1100" spc="-5" dirty="0">
                <a:latin typeface="LM Sans 12"/>
                <a:cs typeface="LM Sans 12"/>
              </a:rPr>
              <a:t> </a:t>
            </a:r>
            <a:r>
              <a:rPr lang="en-US" sz="1100" spc="-5" dirty="0" err="1">
                <a:latin typeface="LM Sans 12"/>
                <a:cs typeface="LM Sans 12"/>
              </a:rPr>
              <a:t>bir</a:t>
            </a:r>
            <a:r>
              <a:rPr lang="en-US" sz="1100" spc="-5" dirty="0">
                <a:latin typeface="LM Sans 12"/>
                <a:cs typeface="LM Sans 12"/>
              </a:rPr>
              <a:t> </a:t>
            </a:r>
            <a:r>
              <a:rPr lang="en-US" sz="1100" spc="-5" dirty="0" err="1">
                <a:latin typeface="LM Sans 12"/>
                <a:cs typeface="LM Sans 12"/>
              </a:rPr>
              <a:t>sesbirim</a:t>
            </a:r>
            <a:r>
              <a:rPr lang="en-US" sz="1100" spc="-5" dirty="0">
                <a:latin typeface="LM Sans 12"/>
                <a:cs typeface="LM Sans 12"/>
              </a:rPr>
              <a:t> </a:t>
            </a:r>
            <a:r>
              <a:rPr lang="en-US" sz="1100" spc="-5" err="1">
                <a:latin typeface="LM Sans 12"/>
                <a:cs typeface="LM Sans 12"/>
              </a:rPr>
              <a:t>verilir</a:t>
            </a:r>
            <a:r>
              <a:rPr lang="en-US" sz="1100" spc="-5">
                <a:latin typeface="LM Sans 12"/>
                <a:cs typeface="LM Sans 12"/>
              </a:rPr>
              <a:t> ve</a:t>
            </a:r>
            <a:r>
              <a:rPr lang="tr-TR" sz="1100" spc="-5">
                <a:latin typeface="LM Sans 12"/>
                <a:cs typeface="LM Sans 12"/>
              </a:rPr>
              <a:t> katılımcılar</a:t>
            </a:r>
            <a:r>
              <a:rPr lang="en-US" sz="1100" spc="-5">
                <a:latin typeface="LM Sans 12"/>
                <a:cs typeface="LM Sans 12"/>
              </a:rPr>
              <a:t> </a:t>
            </a:r>
            <a:r>
              <a:rPr lang="en-US" sz="1100" spc="-5" dirty="0" err="1">
                <a:latin typeface="LM Sans 12"/>
                <a:cs typeface="LM Sans 12"/>
              </a:rPr>
              <a:t>bu</a:t>
            </a:r>
            <a:r>
              <a:rPr lang="en-US" sz="1100" spc="-5" dirty="0">
                <a:latin typeface="LM Sans 12"/>
                <a:cs typeface="LM Sans 12"/>
              </a:rPr>
              <a:t> </a:t>
            </a:r>
            <a:r>
              <a:rPr lang="en-US" sz="1100" spc="-5" dirty="0" err="1">
                <a:latin typeface="LM Sans 12"/>
                <a:cs typeface="LM Sans 12"/>
              </a:rPr>
              <a:t>sesbirim</a:t>
            </a:r>
            <a:r>
              <a:rPr lang="en-US" sz="1100" spc="-5" dirty="0">
                <a:latin typeface="LM Sans 12"/>
                <a:cs typeface="LM Sans 12"/>
              </a:rPr>
              <a:t> </a:t>
            </a:r>
            <a:r>
              <a:rPr lang="en-US" sz="1100" spc="-5" dirty="0" err="1">
                <a:latin typeface="LM Sans 12"/>
                <a:cs typeface="LM Sans 12"/>
              </a:rPr>
              <a:t>ile</a:t>
            </a:r>
            <a:r>
              <a:rPr lang="en-US" sz="1100" spc="-5" dirty="0">
                <a:latin typeface="LM Sans 12"/>
                <a:cs typeface="LM Sans 12"/>
              </a:rPr>
              <a:t> </a:t>
            </a:r>
            <a:r>
              <a:rPr lang="en-US" sz="1100" spc="-5" dirty="0" err="1">
                <a:latin typeface="LM Sans 12"/>
                <a:cs typeface="LM Sans 12"/>
              </a:rPr>
              <a:t>başlayan</a:t>
            </a:r>
            <a:r>
              <a:rPr lang="en-US" sz="1100" spc="-5" dirty="0">
                <a:latin typeface="LM Sans 12"/>
                <a:cs typeface="LM Sans 12"/>
              </a:rPr>
              <a:t> </a:t>
            </a:r>
            <a:r>
              <a:rPr lang="en-US" sz="1100" spc="-5" dirty="0" err="1">
                <a:latin typeface="LM Sans 12"/>
                <a:cs typeface="LM Sans 12"/>
              </a:rPr>
              <a:t>kelimeler</a:t>
            </a:r>
            <a:r>
              <a:rPr lang="en-US" sz="1100" spc="-5" dirty="0">
                <a:latin typeface="LM Sans 12"/>
                <a:cs typeface="LM Sans 12"/>
              </a:rPr>
              <a:t> </a:t>
            </a:r>
            <a:r>
              <a:rPr lang="en-US" sz="1100" spc="-5" dirty="0" err="1">
                <a:latin typeface="LM Sans 12"/>
                <a:cs typeface="LM Sans 12"/>
              </a:rPr>
              <a:t>üretirler</a:t>
            </a:r>
            <a:r>
              <a:rPr lang="en-US" sz="1100" spc="-5" dirty="0">
                <a:latin typeface="LM Sans 12"/>
                <a:cs typeface="LM Sans 12"/>
              </a:rPr>
              <a:t>.</a:t>
            </a:r>
            <a:endParaRPr lang="en-US" sz="1100" dirty="0">
              <a:latin typeface="LM Sans 12"/>
              <a:cs typeface="LM Sans 12"/>
            </a:endParaRPr>
          </a:p>
        </p:txBody>
      </p:sp>
      <p:grpSp>
        <p:nvGrpSpPr>
          <p:cNvPr id="12" name="object 25">
            <a:extLst>
              <a:ext uri="{FF2B5EF4-FFF2-40B4-BE49-F238E27FC236}">
                <a16:creationId xmlns:a16="http://schemas.microsoft.com/office/drawing/2014/main" id="{E51A21FB-CDB5-4512-9537-4D9FB53EE48B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13" name="object 26">
              <a:extLst>
                <a:ext uri="{FF2B5EF4-FFF2-40B4-BE49-F238E27FC236}">
                  <a16:creationId xmlns:a16="http://schemas.microsoft.com/office/drawing/2014/main" id="{9EF0F5B8-2562-4484-B418-71343211BF71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7">
              <a:extLst>
                <a:ext uri="{FF2B5EF4-FFF2-40B4-BE49-F238E27FC236}">
                  <a16:creationId xmlns:a16="http://schemas.microsoft.com/office/drawing/2014/main" id="{7B239EC9-8531-40C7-8EA2-A51AF780457A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8">
              <a:extLst>
                <a:ext uri="{FF2B5EF4-FFF2-40B4-BE49-F238E27FC236}">
                  <a16:creationId xmlns:a16="http://schemas.microsoft.com/office/drawing/2014/main" id="{A339E435-1220-4F48-9C87-D610FC06AFE9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29">
            <a:extLst>
              <a:ext uri="{FF2B5EF4-FFF2-40B4-BE49-F238E27FC236}">
                <a16:creationId xmlns:a16="http://schemas.microsoft.com/office/drawing/2014/main" id="{25979924-28F6-4EB4-A38D-78B59DEECAB8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17" name="object 30">
            <a:extLst>
              <a:ext uri="{FF2B5EF4-FFF2-40B4-BE49-F238E27FC236}">
                <a16:creationId xmlns:a16="http://schemas.microsoft.com/office/drawing/2014/main" id="{728D2C06-31D6-44FC-BC22-94F3836084B2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18" name="object 31">
            <a:extLst>
              <a:ext uri="{FF2B5EF4-FFF2-40B4-BE49-F238E27FC236}">
                <a16:creationId xmlns:a16="http://schemas.microsoft.com/office/drawing/2014/main" id="{B7915237-83C3-45BF-9611-E2A13D57A9DB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19" name="object 32">
            <a:extLst>
              <a:ext uri="{FF2B5EF4-FFF2-40B4-BE49-F238E27FC236}">
                <a16:creationId xmlns:a16="http://schemas.microsoft.com/office/drawing/2014/main" id="{86F0A89C-ACEF-479C-B89D-B91B8B5B1CD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5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4282"/>
            <a:ext cx="15062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pc="15"/>
              <a:t>Giriş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321894" y="626008"/>
            <a:ext cx="3946525" cy="1763944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7465" lvl="1">
              <a:lnSpc>
                <a:spcPct val="100000"/>
              </a:lnSpc>
              <a:spcBef>
                <a:spcPts val="455"/>
              </a:spcBef>
              <a:tabLst>
                <a:tab pos="372110" algn="l"/>
              </a:tabLst>
            </a:pPr>
            <a:r>
              <a:rPr lang="tr-TR" sz="1200" b="1" spc="-5" dirty="0">
                <a:solidFill>
                  <a:srgbClr val="044A90"/>
                </a:solidFill>
                <a:latin typeface="LM Sans 10"/>
                <a:cs typeface="LM Sans 10"/>
              </a:rPr>
              <a:t>1.3. Dili Edinim </a:t>
            </a:r>
            <a:r>
              <a:rPr lang="tr-TR" sz="1200" b="1" spc="-5">
                <a:solidFill>
                  <a:srgbClr val="044A90"/>
                </a:solidFill>
                <a:latin typeface="LM Sans 10"/>
                <a:cs typeface="LM Sans 10"/>
              </a:rPr>
              <a:t>Yaşının (DEY) SAT Üzerindeki </a:t>
            </a:r>
            <a:r>
              <a:rPr lang="tr-TR" sz="1200" b="1" spc="-5" dirty="0">
                <a:solidFill>
                  <a:srgbClr val="044A90"/>
                </a:solidFill>
                <a:latin typeface="LM Sans 10"/>
                <a:cs typeface="LM Sans 10"/>
              </a:rPr>
              <a:t>Etkileri</a:t>
            </a:r>
          </a:p>
          <a:p>
            <a:pPr marL="37465" lvl="1">
              <a:lnSpc>
                <a:spcPct val="100000"/>
              </a:lnSpc>
              <a:spcBef>
                <a:spcPts val="455"/>
              </a:spcBef>
              <a:tabLst>
                <a:tab pos="372110" algn="l"/>
              </a:tabLst>
            </a:pPr>
            <a:r>
              <a:rPr lang="en-US" sz="1200" spc="-5" dirty="0" err="1">
                <a:latin typeface="LM Sans 12"/>
                <a:cs typeface="LM Sans 12"/>
              </a:rPr>
              <a:t>Bazı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araştırmalar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sözel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akıcılıkta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sağır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bireyler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err="1">
                <a:latin typeface="LM Sans 12"/>
                <a:cs typeface="LM Sans 12"/>
              </a:rPr>
              <a:t>arasında</a:t>
            </a:r>
            <a:r>
              <a:rPr lang="en-US" sz="1200" spc="-5">
                <a:latin typeface="LM Sans 12"/>
                <a:cs typeface="LM Sans 12"/>
              </a:rPr>
              <a:t> </a:t>
            </a:r>
            <a:r>
              <a:rPr lang="tr-TR" sz="1200" spc="-5">
                <a:latin typeface="LM Sans 12"/>
                <a:cs typeface="LM Sans 12"/>
              </a:rPr>
              <a:t>DEY </a:t>
            </a:r>
            <a:r>
              <a:rPr lang="en-US" sz="1200" spc="-5" dirty="0" err="1">
                <a:latin typeface="LM Sans 12"/>
                <a:cs typeface="LM Sans 12"/>
              </a:rPr>
              <a:t>etkisi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tr-TR" sz="1200" spc="-5" dirty="0">
                <a:latin typeface="LM Sans 12"/>
                <a:cs typeface="LM Sans 12"/>
              </a:rPr>
              <a:t>(erken edinim vs. geç edinim) </a:t>
            </a:r>
            <a:r>
              <a:rPr lang="en-US" sz="1200" spc="-5" dirty="0" err="1">
                <a:latin typeface="LM Sans 12"/>
                <a:cs typeface="LM Sans 12"/>
              </a:rPr>
              <a:t>bildirirken</a:t>
            </a:r>
            <a:endParaRPr lang="da-DK" sz="1200" dirty="0">
              <a:latin typeface="LM Sans 12"/>
              <a:cs typeface="LM Sans 12"/>
            </a:endParaRPr>
          </a:p>
          <a:p>
            <a:pPr marL="290830" lvl="2" indent="-182245">
              <a:spcBef>
                <a:spcPts val="550"/>
              </a:spcBef>
              <a:buClr>
                <a:srgbClr val="044A90"/>
              </a:buClr>
              <a:buFont typeface="Arial"/>
              <a:buChar char="►"/>
              <a:tabLst>
                <a:tab pos="291465" algn="l"/>
              </a:tabLst>
            </a:pPr>
            <a:r>
              <a:rPr lang="da-DK" sz="1200" spc="-10" dirty="0">
                <a:latin typeface="LM Sans 12"/>
                <a:cs typeface="LM Sans 12"/>
              </a:rPr>
              <a:t>Marshall </a:t>
            </a:r>
            <a:r>
              <a:rPr lang="tr-TR" sz="1200" spc="-5" dirty="0" err="1">
                <a:latin typeface="LM Sans 12"/>
                <a:cs typeface="LM Sans 12"/>
              </a:rPr>
              <a:t>vd</a:t>
            </a:r>
            <a:r>
              <a:rPr lang="da-DK" sz="1200" spc="-5" dirty="0">
                <a:latin typeface="LM Sans 12"/>
                <a:cs typeface="LM Sans 12"/>
              </a:rPr>
              <a:t>. (2018)</a:t>
            </a:r>
            <a:r>
              <a:rPr lang="da-DK" sz="1200" spc="130" dirty="0">
                <a:latin typeface="LM Sans 12"/>
                <a:cs typeface="LM Sans 12"/>
              </a:rPr>
              <a:t> </a:t>
            </a:r>
            <a:r>
              <a:rPr lang="da-DK" sz="1200" spc="-5" dirty="0">
                <a:latin typeface="LM Sans 12"/>
                <a:cs typeface="LM Sans 12"/>
              </a:rPr>
              <a:t>[</a:t>
            </a:r>
            <a:r>
              <a:rPr lang="da-DK" sz="1200" spc="-5" dirty="0">
                <a:solidFill>
                  <a:srgbClr val="044A90"/>
                </a:solidFill>
                <a:latin typeface="LM Sans 12"/>
                <a:cs typeface="LM Sans 12"/>
              </a:rPr>
              <a:t>24</a:t>
            </a:r>
            <a:r>
              <a:rPr lang="da-DK" sz="1200" spc="-5" dirty="0">
                <a:latin typeface="LM Sans 12"/>
                <a:cs typeface="LM Sans 12"/>
              </a:rPr>
              <a:t>]</a:t>
            </a:r>
            <a:r>
              <a:rPr lang="tr-TR" sz="1200" spc="-5" dirty="0">
                <a:latin typeface="LM Sans 12"/>
                <a:cs typeface="LM Sans 12"/>
              </a:rPr>
              <a:t>, </a:t>
            </a:r>
            <a:r>
              <a:rPr lang="en-US" sz="1200" spc="-5" dirty="0">
                <a:latin typeface="LM Sans 12"/>
                <a:cs typeface="LM Sans 12"/>
              </a:rPr>
              <a:t>Sehyr </a:t>
            </a:r>
            <a:r>
              <a:rPr lang="tr-TR" sz="1200" spc="-5" dirty="0" err="1">
                <a:latin typeface="LM Sans 12"/>
                <a:cs typeface="LM Sans 12"/>
              </a:rPr>
              <a:t>vd</a:t>
            </a:r>
            <a:r>
              <a:rPr lang="en-US" sz="1200" spc="-5" dirty="0">
                <a:latin typeface="LM Sans 12"/>
                <a:cs typeface="LM Sans 12"/>
              </a:rPr>
              <a:t>. (2018)</a:t>
            </a:r>
            <a:r>
              <a:rPr lang="en-US" sz="1200" spc="125" dirty="0">
                <a:latin typeface="LM Sans 12"/>
                <a:cs typeface="LM Sans 12"/>
              </a:rPr>
              <a:t> </a:t>
            </a:r>
            <a:r>
              <a:rPr lang="en-US" sz="1200" spc="-5" dirty="0">
                <a:latin typeface="LM Sans 12"/>
                <a:cs typeface="LM Sans 12"/>
              </a:rPr>
              <a:t>[</a:t>
            </a:r>
            <a:r>
              <a:rPr lang="en-US" sz="1200" spc="-5" dirty="0">
                <a:solidFill>
                  <a:srgbClr val="044A90"/>
                </a:solidFill>
                <a:latin typeface="LM Sans 12"/>
                <a:cs typeface="LM Sans 12"/>
              </a:rPr>
              <a:t>23</a:t>
            </a:r>
            <a:r>
              <a:rPr lang="en-US" sz="1200" spc="-5" dirty="0">
                <a:latin typeface="LM Sans 12"/>
                <a:cs typeface="LM Sans 12"/>
              </a:rPr>
              <a:t>]</a:t>
            </a:r>
            <a:endParaRPr lang="da-DK" sz="1200" dirty="0">
              <a:latin typeface="LM Sans 12"/>
              <a:cs typeface="LM Sans 12"/>
            </a:endParaRPr>
          </a:p>
          <a:p>
            <a:pPr marL="38100">
              <a:lnSpc>
                <a:spcPct val="100000"/>
              </a:lnSpc>
              <a:spcBef>
                <a:spcPts val="950"/>
              </a:spcBef>
            </a:pPr>
            <a:r>
              <a:rPr lang="tr-TR" sz="1200" spc="-5" dirty="0">
                <a:latin typeface="LM Sans 12"/>
                <a:cs typeface="LM Sans 12"/>
              </a:rPr>
              <a:t>d</a:t>
            </a:r>
            <a:r>
              <a:rPr lang="en-US" sz="1200" spc="-5" dirty="0" err="1">
                <a:latin typeface="LM Sans 12"/>
                <a:cs typeface="LM Sans 12"/>
              </a:rPr>
              <a:t>iğer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çalışmalar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bu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tür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etkileri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tr-TR" sz="1200" spc="-5" dirty="0">
                <a:latin typeface="LM Sans 12"/>
                <a:cs typeface="LM Sans 12"/>
              </a:rPr>
              <a:t>bulamamıştır</a:t>
            </a:r>
            <a:r>
              <a:rPr sz="1200" spc="-10" dirty="0">
                <a:latin typeface="LM Sans 12"/>
                <a:cs typeface="LM Sans 12"/>
              </a:rPr>
              <a:t>:</a:t>
            </a:r>
            <a:endParaRPr sz="1200" dirty="0">
              <a:latin typeface="LM Sans 12"/>
              <a:cs typeface="LM Sans 12"/>
            </a:endParaRPr>
          </a:p>
          <a:p>
            <a:pPr marL="290830" marR="231775" lvl="2" indent="-181610">
              <a:lnSpc>
                <a:spcPts val="1390"/>
              </a:lnSpc>
              <a:spcBef>
                <a:spcPts val="640"/>
              </a:spcBef>
              <a:buClr>
                <a:srgbClr val="044A90"/>
              </a:buClr>
              <a:buFont typeface="Arial"/>
              <a:buChar char="►"/>
              <a:tabLst>
                <a:tab pos="291465" algn="l"/>
              </a:tabLst>
            </a:pPr>
            <a:r>
              <a:rPr lang="en-US" sz="1200" spc="-10" dirty="0">
                <a:latin typeface="LM Sans 12"/>
                <a:cs typeface="LM Sans 12"/>
              </a:rPr>
              <a:t>Beal-Alvarez ve Figueroa (2017) [25</a:t>
            </a:r>
            <a:r>
              <a:rPr lang="tr-TR" sz="1200" spc="-10" dirty="0">
                <a:latin typeface="LM Sans 12"/>
                <a:cs typeface="LM Sans 12"/>
              </a:rPr>
              <a:t>]</a:t>
            </a:r>
            <a:r>
              <a:rPr lang="en-US" sz="1200" spc="-10" dirty="0">
                <a:latin typeface="LM Sans 12"/>
                <a:cs typeface="LM Sans 12"/>
              </a:rPr>
              <a:t>
Marshall v</a:t>
            </a:r>
            <a:r>
              <a:rPr lang="tr-TR" sz="1200" spc="-10" dirty="0">
                <a:latin typeface="LM Sans 12"/>
                <a:cs typeface="LM Sans 12"/>
              </a:rPr>
              <a:t>d</a:t>
            </a:r>
            <a:r>
              <a:rPr lang="en-US" sz="1200" spc="-10" dirty="0">
                <a:latin typeface="LM Sans 12"/>
                <a:cs typeface="LM Sans 12"/>
              </a:rPr>
              <a:t>. (2014) </a:t>
            </a:r>
            <a:r>
              <a:rPr sz="1200" spc="-5" dirty="0">
                <a:latin typeface="LM Sans 12"/>
                <a:cs typeface="LM Sans 12"/>
              </a:rPr>
              <a:t>[</a:t>
            </a:r>
            <a:r>
              <a:rPr sz="1200" spc="-5" dirty="0">
                <a:solidFill>
                  <a:srgbClr val="044A90"/>
                </a:solidFill>
                <a:latin typeface="LM Sans 12"/>
                <a:cs typeface="LM Sans 12"/>
              </a:rPr>
              <a:t>26</a:t>
            </a:r>
            <a:r>
              <a:rPr sz="1200" spc="-5" dirty="0">
                <a:latin typeface="LM Sans 12"/>
                <a:cs typeface="LM Sans 12"/>
              </a:rPr>
              <a:t>]</a:t>
            </a:r>
            <a:endParaRPr sz="1200" dirty="0">
              <a:latin typeface="LM Sans 12"/>
              <a:cs typeface="LM Sans 12"/>
            </a:endParaRPr>
          </a:p>
        </p:txBody>
      </p:sp>
      <p:grpSp>
        <p:nvGrpSpPr>
          <p:cNvPr id="12" name="object 25">
            <a:extLst>
              <a:ext uri="{FF2B5EF4-FFF2-40B4-BE49-F238E27FC236}">
                <a16:creationId xmlns:a16="http://schemas.microsoft.com/office/drawing/2014/main" id="{973E2DD5-6626-4CD6-B879-6E0CCF4F5D3F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13" name="object 26">
              <a:extLst>
                <a:ext uri="{FF2B5EF4-FFF2-40B4-BE49-F238E27FC236}">
                  <a16:creationId xmlns:a16="http://schemas.microsoft.com/office/drawing/2014/main" id="{68268492-D907-4781-99AB-B2531F9BC2E3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7">
              <a:extLst>
                <a:ext uri="{FF2B5EF4-FFF2-40B4-BE49-F238E27FC236}">
                  <a16:creationId xmlns:a16="http://schemas.microsoft.com/office/drawing/2014/main" id="{D5FD8BED-208B-41A7-ACD9-AFDC30BA58E9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8">
              <a:extLst>
                <a:ext uri="{FF2B5EF4-FFF2-40B4-BE49-F238E27FC236}">
                  <a16:creationId xmlns:a16="http://schemas.microsoft.com/office/drawing/2014/main" id="{016D605A-9B12-43A6-8ACA-ED647C4C6ED9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29">
            <a:extLst>
              <a:ext uri="{FF2B5EF4-FFF2-40B4-BE49-F238E27FC236}">
                <a16:creationId xmlns:a16="http://schemas.microsoft.com/office/drawing/2014/main" id="{DA6A77DC-C935-499A-B4AA-7C80C5448DE3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17" name="object 30">
            <a:extLst>
              <a:ext uri="{FF2B5EF4-FFF2-40B4-BE49-F238E27FC236}">
                <a16:creationId xmlns:a16="http://schemas.microsoft.com/office/drawing/2014/main" id="{F222181B-B5DF-4A96-A251-5FC2A08884AA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18" name="object 31">
            <a:extLst>
              <a:ext uri="{FF2B5EF4-FFF2-40B4-BE49-F238E27FC236}">
                <a16:creationId xmlns:a16="http://schemas.microsoft.com/office/drawing/2014/main" id="{AC75A169-0B55-48DB-97CB-F81C3D7B0E87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19" name="object 32">
            <a:extLst>
              <a:ext uri="{FF2B5EF4-FFF2-40B4-BE49-F238E27FC236}">
                <a16:creationId xmlns:a16="http://schemas.microsoft.com/office/drawing/2014/main" id="{D6FA7DCF-4252-406C-A52A-297265E2145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6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4282"/>
            <a:ext cx="15062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pc="15"/>
              <a:t>Giriş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309194" y="754215"/>
            <a:ext cx="3910965" cy="1733167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50165" lvl="1">
              <a:lnSpc>
                <a:spcPct val="100000"/>
              </a:lnSpc>
              <a:spcBef>
                <a:spcPts val="455"/>
              </a:spcBef>
              <a:tabLst>
                <a:tab pos="384810" algn="l"/>
              </a:tabLst>
            </a:pPr>
            <a:r>
              <a:rPr lang="tr-TR" sz="1200" b="1" spc="-10" dirty="0">
                <a:solidFill>
                  <a:srgbClr val="044A90"/>
                </a:solidFill>
                <a:latin typeface="LM Sans 10"/>
                <a:cs typeface="LM Sans 10"/>
              </a:rPr>
              <a:t>1.4. Kategorik Sıklık/Büyüklük Etkisi</a:t>
            </a:r>
          </a:p>
          <a:p>
            <a:pPr marL="50165" lvl="1">
              <a:lnSpc>
                <a:spcPct val="100000"/>
              </a:lnSpc>
              <a:spcBef>
                <a:spcPts val="455"/>
              </a:spcBef>
              <a:tabLst>
                <a:tab pos="384810" algn="l"/>
              </a:tabLst>
            </a:pPr>
            <a:r>
              <a:rPr lang="tr-TR" sz="1200" spc="-10" dirty="0">
                <a:latin typeface="LM Sans 12"/>
                <a:cs typeface="LM Sans 12"/>
              </a:rPr>
              <a:t>Hem konuşulan dillerde hem de işaret</a:t>
            </a:r>
            <a:r>
              <a:rPr lang="en-US" sz="1200" spc="-10" dirty="0">
                <a:latin typeface="LM Sans 12"/>
                <a:cs typeface="LM Sans 12"/>
              </a:rPr>
              <a:t> </a:t>
            </a:r>
            <a:r>
              <a:rPr lang="en-US" sz="1200" spc="-10" dirty="0" err="1">
                <a:latin typeface="LM Sans 12"/>
                <a:cs typeface="LM Sans 12"/>
              </a:rPr>
              <a:t>dillerinde</a:t>
            </a:r>
            <a:r>
              <a:rPr lang="en-US" sz="1200" spc="-10" dirty="0">
                <a:latin typeface="LM Sans 12"/>
                <a:cs typeface="LM Sans 12"/>
              </a:rPr>
              <a:t> </a:t>
            </a:r>
            <a:r>
              <a:rPr lang="en-US" sz="1200" spc="-10" dirty="0" err="1">
                <a:latin typeface="LM Sans 12"/>
                <a:cs typeface="LM Sans 12"/>
              </a:rPr>
              <a:t>anlamsal</a:t>
            </a:r>
            <a:r>
              <a:rPr lang="en-US" sz="1200" spc="-10" dirty="0">
                <a:latin typeface="LM Sans 12"/>
                <a:cs typeface="LM Sans 12"/>
              </a:rPr>
              <a:t> </a:t>
            </a:r>
            <a:r>
              <a:rPr lang="en-US" sz="1200" spc="-10" dirty="0" err="1">
                <a:latin typeface="LM Sans 12"/>
                <a:cs typeface="LM Sans 12"/>
              </a:rPr>
              <a:t>akıcılık</a:t>
            </a:r>
            <a:r>
              <a:rPr lang="tr-TR" sz="1200" spc="-10" dirty="0">
                <a:latin typeface="LM Sans 12"/>
                <a:cs typeface="LM Sans 12"/>
              </a:rPr>
              <a:t> ve </a:t>
            </a:r>
            <a:r>
              <a:rPr lang="tr-TR" sz="1200" spc="-10" dirty="0" err="1">
                <a:latin typeface="LM Sans 12"/>
                <a:cs typeface="LM Sans 12"/>
              </a:rPr>
              <a:t>sesbilimsel</a:t>
            </a:r>
            <a:r>
              <a:rPr lang="tr-TR" sz="1200" spc="-10" dirty="0">
                <a:latin typeface="LM Sans 12"/>
                <a:cs typeface="LM Sans 12"/>
              </a:rPr>
              <a:t> akıcılık</a:t>
            </a:r>
            <a:r>
              <a:rPr lang="en-US" sz="1200" spc="-10" dirty="0">
                <a:latin typeface="LM Sans 12"/>
                <a:cs typeface="LM Sans 12"/>
              </a:rPr>
              <a:t> </a:t>
            </a:r>
            <a:r>
              <a:rPr lang="en-US" sz="1200" spc="-10" dirty="0" err="1">
                <a:latin typeface="LM Sans 12"/>
                <a:cs typeface="LM Sans 12"/>
              </a:rPr>
              <a:t>görevleri</a:t>
            </a:r>
            <a:r>
              <a:rPr lang="en-US" sz="1200" spc="-10" dirty="0">
                <a:latin typeface="LM Sans 12"/>
                <a:cs typeface="LM Sans 12"/>
              </a:rPr>
              <a:t> </a:t>
            </a:r>
            <a:r>
              <a:rPr lang="en-US" sz="1200" spc="-10" dirty="0" err="1">
                <a:latin typeface="LM Sans 12"/>
                <a:cs typeface="LM Sans 12"/>
              </a:rPr>
              <a:t>için</a:t>
            </a:r>
            <a:r>
              <a:rPr lang="en-US" sz="1200" spc="-10" dirty="0">
                <a:latin typeface="LM Sans 12"/>
                <a:cs typeface="LM Sans 12"/>
              </a:rPr>
              <a:t> </a:t>
            </a:r>
            <a:r>
              <a:rPr lang="tr-TR" sz="1200" spc="-10" dirty="0">
                <a:solidFill>
                  <a:srgbClr val="044A90"/>
                </a:solidFill>
                <a:latin typeface="LM Sans 12"/>
                <a:cs typeface="LM Sans 12"/>
              </a:rPr>
              <a:t>sıklık</a:t>
            </a:r>
            <a:r>
              <a:rPr lang="en-US" sz="1200" spc="-10" dirty="0">
                <a:solidFill>
                  <a:srgbClr val="044A90"/>
                </a:solidFill>
                <a:latin typeface="LM Sans 12"/>
                <a:cs typeface="LM Sans 12"/>
              </a:rPr>
              <a:t> </a:t>
            </a:r>
            <a:r>
              <a:rPr lang="en-US" sz="1200" spc="-10" dirty="0" err="1">
                <a:solidFill>
                  <a:srgbClr val="044A90"/>
                </a:solidFill>
                <a:latin typeface="LM Sans 12"/>
                <a:cs typeface="LM Sans 12"/>
              </a:rPr>
              <a:t>etkileri</a:t>
            </a:r>
            <a:r>
              <a:rPr lang="tr-TR" sz="1200" spc="-10" dirty="0">
                <a:solidFill>
                  <a:srgbClr val="044A90"/>
                </a:solidFill>
                <a:latin typeface="LM Sans 12"/>
                <a:cs typeface="LM Sans 12"/>
              </a:rPr>
              <a:t> </a:t>
            </a:r>
            <a:r>
              <a:rPr lang="tr-TR" sz="1200" spc="-10" dirty="0">
                <a:latin typeface="LM Sans 12"/>
                <a:cs typeface="LM Sans 12"/>
              </a:rPr>
              <a:t>de</a:t>
            </a:r>
            <a:r>
              <a:rPr lang="en-US" sz="1200" spc="-10" dirty="0">
                <a:latin typeface="LM Sans 12"/>
                <a:cs typeface="LM Sans 12"/>
              </a:rPr>
              <a:t> </a:t>
            </a:r>
            <a:r>
              <a:rPr lang="en-US" sz="1200" spc="-10" dirty="0" err="1">
                <a:latin typeface="LM Sans 12"/>
                <a:cs typeface="LM Sans 12"/>
              </a:rPr>
              <a:t>gözlenmiştir</a:t>
            </a:r>
            <a:r>
              <a:rPr lang="en-US" sz="1200" spc="-10" dirty="0">
                <a:latin typeface="LM Sans 12"/>
                <a:cs typeface="LM Sans 12"/>
              </a:rPr>
              <a:t> [</a:t>
            </a:r>
            <a:r>
              <a:rPr lang="en-US" sz="1200" spc="-10" dirty="0">
                <a:solidFill>
                  <a:srgbClr val="044A90"/>
                </a:solidFill>
                <a:latin typeface="LM Sans 12"/>
                <a:cs typeface="LM Sans 12"/>
              </a:rPr>
              <a:t>27</a:t>
            </a:r>
            <a:r>
              <a:rPr lang="en-US" sz="1200" spc="-10" dirty="0">
                <a:latin typeface="LM Sans 12"/>
                <a:cs typeface="LM Sans 12"/>
              </a:rPr>
              <a:t>]–[</a:t>
            </a:r>
            <a:r>
              <a:rPr lang="en-US" sz="1200" spc="-10" dirty="0">
                <a:solidFill>
                  <a:srgbClr val="044A90"/>
                </a:solidFill>
                <a:latin typeface="LM Sans 12"/>
                <a:cs typeface="LM Sans 12"/>
              </a:rPr>
              <a:t>29</a:t>
            </a:r>
            <a:r>
              <a:rPr lang="en-US" sz="1200" spc="-10" dirty="0">
                <a:latin typeface="LM Sans 12"/>
                <a:cs typeface="LM Sans 12"/>
              </a:rPr>
              <a:t>]</a:t>
            </a:r>
            <a:r>
              <a:rPr lang="en-US" sz="1200" spc="-5" dirty="0">
                <a:latin typeface="LM Sans 12"/>
                <a:cs typeface="LM Sans 12"/>
              </a:rPr>
              <a:t>:</a:t>
            </a:r>
            <a:endParaRPr lang="en-US" sz="1200" dirty="0">
              <a:latin typeface="LM Sans 12"/>
              <a:cs typeface="LM Sans 12"/>
            </a:endParaRPr>
          </a:p>
          <a:p>
            <a:pPr marL="303530" marR="328930" lvl="2" indent="-181610">
              <a:lnSpc>
                <a:spcPts val="1390"/>
              </a:lnSpc>
              <a:spcBef>
                <a:spcPts val="610"/>
              </a:spcBef>
              <a:buClr>
                <a:srgbClr val="044A90"/>
              </a:buClr>
              <a:buFont typeface="Arial"/>
              <a:buChar char="►"/>
              <a:tabLst>
                <a:tab pos="304165" algn="l"/>
              </a:tabLst>
            </a:pPr>
            <a:r>
              <a:rPr lang="tr-TR" sz="1200" spc="-5" dirty="0">
                <a:latin typeface="LM Sans 12"/>
                <a:cs typeface="LM Sans 12"/>
              </a:rPr>
              <a:t>Kategorinin </a:t>
            </a:r>
            <a:r>
              <a:rPr lang="tr-TR" sz="1200" spc="-5">
                <a:latin typeface="LM Sans 12"/>
                <a:cs typeface="LM Sans 12"/>
              </a:rPr>
              <a:t>zorluğu arttıkça </a:t>
            </a:r>
            <a:r>
              <a:rPr lang="tr-TR" sz="1200" spc="-5" dirty="0">
                <a:latin typeface="LM Sans 12"/>
                <a:cs typeface="LM Sans 12"/>
              </a:rPr>
              <a:t>(içindeki kelimelerin sıklığı azaldıkça) kelime üretim sayısı düşmektedir.</a:t>
            </a:r>
          </a:p>
          <a:p>
            <a:pPr marL="303530" marR="328930" lvl="2" indent="-181610">
              <a:lnSpc>
                <a:spcPts val="1390"/>
              </a:lnSpc>
              <a:spcBef>
                <a:spcPts val="610"/>
              </a:spcBef>
              <a:buClr>
                <a:srgbClr val="044A90"/>
              </a:buClr>
              <a:buFont typeface="Arial"/>
              <a:buChar char="►"/>
              <a:tabLst>
                <a:tab pos="304165" algn="l"/>
              </a:tabLst>
            </a:pPr>
            <a:r>
              <a:rPr lang="en-US" sz="1200" spc="-5" dirty="0">
                <a:latin typeface="LM Sans 12"/>
                <a:cs typeface="LM Sans 12"/>
              </a:rPr>
              <a:t>İşaret </a:t>
            </a:r>
            <a:r>
              <a:rPr lang="en-US" sz="1200" spc="-5" dirty="0" err="1">
                <a:latin typeface="LM Sans 12"/>
                <a:cs typeface="LM Sans 12"/>
              </a:rPr>
              <a:t>dillerinde</a:t>
            </a:r>
            <a:r>
              <a:rPr lang="en-US" sz="1200" spc="-5" dirty="0">
                <a:latin typeface="LM Sans 12"/>
                <a:cs typeface="LM Sans 12"/>
              </a:rPr>
              <a:t> de </a:t>
            </a:r>
            <a:r>
              <a:rPr lang="en-US" sz="1200" spc="-5" dirty="0" err="1">
                <a:latin typeface="LM Sans 12"/>
                <a:cs typeface="LM Sans 12"/>
              </a:rPr>
              <a:t>bu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etki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için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bulunan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bazı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sezgisel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tr-TR" sz="1200" spc="-5" dirty="0">
                <a:latin typeface="LM Sans 12"/>
                <a:cs typeface="LM Sans 12"/>
              </a:rPr>
              <a:t>bulgular</a:t>
            </a:r>
            <a:r>
              <a:rPr lang="en-US" sz="1200" spc="-5" dirty="0">
                <a:latin typeface="LM Sans 12"/>
                <a:cs typeface="LM Sans 12"/>
              </a:rPr>
              <a:t> </a:t>
            </a:r>
            <a:r>
              <a:rPr lang="en-US" sz="1200" spc="-5" dirty="0" err="1">
                <a:latin typeface="LM Sans 12"/>
                <a:cs typeface="LM Sans 12"/>
              </a:rPr>
              <a:t>vardır</a:t>
            </a:r>
            <a:r>
              <a:rPr lang="en-US" sz="1200" spc="-5" dirty="0">
                <a:latin typeface="LM Sans 12"/>
                <a:cs typeface="LM Sans 12"/>
              </a:rPr>
              <a:t>:</a:t>
            </a:r>
            <a:r>
              <a:rPr lang="tr-TR" sz="1200" i="1" spc="-5" dirty="0">
                <a:latin typeface="LM Sans 12"/>
                <a:cs typeface="LM Sans 12"/>
              </a:rPr>
              <a:t> </a:t>
            </a:r>
            <a:r>
              <a:rPr lang="sv-SE" sz="1200" spc="-5" dirty="0">
                <a:latin typeface="LM Sans 12"/>
                <a:cs typeface="LM Sans 12"/>
              </a:rPr>
              <a:t>örneğin, Marshall vd. (2013) [</a:t>
            </a:r>
            <a:r>
              <a:rPr lang="sv-SE" sz="1200" spc="-5" dirty="0">
                <a:solidFill>
                  <a:srgbClr val="044A90"/>
                </a:solidFill>
                <a:latin typeface="LM Sans 12"/>
                <a:cs typeface="LM Sans 12"/>
              </a:rPr>
              <a:t>12</a:t>
            </a:r>
            <a:r>
              <a:rPr lang="sv-SE" sz="1200" spc="-5" dirty="0">
                <a:latin typeface="LM Sans 12"/>
                <a:cs typeface="LM Sans 12"/>
              </a:rPr>
              <a:t>]</a:t>
            </a:r>
            <a:endParaRPr sz="1200" dirty="0">
              <a:latin typeface="LM Sans 12"/>
              <a:cs typeface="LM Sans 12"/>
            </a:endParaRPr>
          </a:p>
        </p:txBody>
      </p:sp>
      <p:grpSp>
        <p:nvGrpSpPr>
          <p:cNvPr id="12" name="object 25">
            <a:extLst>
              <a:ext uri="{FF2B5EF4-FFF2-40B4-BE49-F238E27FC236}">
                <a16:creationId xmlns:a16="http://schemas.microsoft.com/office/drawing/2014/main" id="{4B1CB54D-9CDC-4638-8724-FED4C72A9C8B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13" name="object 26">
              <a:extLst>
                <a:ext uri="{FF2B5EF4-FFF2-40B4-BE49-F238E27FC236}">
                  <a16:creationId xmlns:a16="http://schemas.microsoft.com/office/drawing/2014/main" id="{81DE749C-6B70-4EDC-B847-651898635186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7">
              <a:extLst>
                <a:ext uri="{FF2B5EF4-FFF2-40B4-BE49-F238E27FC236}">
                  <a16:creationId xmlns:a16="http://schemas.microsoft.com/office/drawing/2014/main" id="{40AE2B26-BE0C-46C9-B273-616245E3C8D5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8">
              <a:extLst>
                <a:ext uri="{FF2B5EF4-FFF2-40B4-BE49-F238E27FC236}">
                  <a16:creationId xmlns:a16="http://schemas.microsoft.com/office/drawing/2014/main" id="{8DFCB0E5-A5FF-460C-9C80-67BDE3A7DD34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29">
            <a:extLst>
              <a:ext uri="{FF2B5EF4-FFF2-40B4-BE49-F238E27FC236}">
                <a16:creationId xmlns:a16="http://schemas.microsoft.com/office/drawing/2014/main" id="{82129059-DF8F-4D56-BBC1-1C319F9671B6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17" name="object 30">
            <a:extLst>
              <a:ext uri="{FF2B5EF4-FFF2-40B4-BE49-F238E27FC236}">
                <a16:creationId xmlns:a16="http://schemas.microsoft.com/office/drawing/2014/main" id="{AE8E82F4-5459-4B32-94A6-F59D15907072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18" name="object 31">
            <a:extLst>
              <a:ext uri="{FF2B5EF4-FFF2-40B4-BE49-F238E27FC236}">
                <a16:creationId xmlns:a16="http://schemas.microsoft.com/office/drawing/2014/main" id="{27C3D40B-4B9A-44FE-A047-A3F600A5146C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19" name="object 32">
            <a:extLst>
              <a:ext uri="{FF2B5EF4-FFF2-40B4-BE49-F238E27FC236}">
                <a16:creationId xmlns:a16="http://schemas.microsoft.com/office/drawing/2014/main" id="{5F8E48DB-B2BA-40DF-A045-746A538F4A3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7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4282"/>
            <a:ext cx="15062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pc="15"/>
              <a:t>Giriş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322007" y="641341"/>
            <a:ext cx="3963670" cy="228203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8100" algn="just">
              <a:lnSpc>
                <a:spcPct val="100000"/>
              </a:lnSpc>
              <a:spcBef>
                <a:spcPts val="495"/>
              </a:spcBef>
            </a:pPr>
            <a:r>
              <a:rPr lang="tr-TR" sz="1200" b="1" spc="-5" dirty="0">
                <a:solidFill>
                  <a:srgbClr val="044A90"/>
                </a:solidFill>
                <a:latin typeface="LM Sans 10"/>
                <a:cs typeface="LM Sans 10"/>
              </a:rPr>
              <a:t>1.3. </a:t>
            </a:r>
            <a:r>
              <a:rPr lang="en-US" sz="1200" b="1" spc="-5" dirty="0" err="1">
                <a:solidFill>
                  <a:srgbClr val="044A90"/>
                </a:solidFill>
                <a:latin typeface="LM Sans 10"/>
                <a:cs typeface="LM Sans 10"/>
              </a:rPr>
              <a:t>Kelime</a:t>
            </a:r>
            <a:r>
              <a:rPr lang="tr-TR" sz="1200" b="1" spc="-5" dirty="0">
                <a:solidFill>
                  <a:srgbClr val="044A90"/>
                </a:solidFill>
                <a:latin typeface="LM Sans 10"/>
                <a:cs typeface="LM Sans 10"/>
              </a:rPr>
              <a:t> Hatırlama </a:t>
            </a:r>
            <a:r>
              <a:rPr lang="en-US" sz="1200" b="1" spc="-5" dirty="0" err="1">
                <a:solidFill>
                  <a:srgbClr val="044A90"/>
                </a:solidFill>
                <a:latin typeface="LM Sans 10"/>
                <a:cs typeface="LM Sans 10"/>
              </a:rPr>
              <a:t>Analizleri</a:t>
            </a:r>
            <a:r>
              <a:rPr lang="en-US" sz="1200" b="1" spc="-5" dirty="0">
                <a:latin typeface="LM Sans 10"/>
                <a:cs typeface="LM Sans 10"/>
              </a:rPr>
              <a:t>
</a:t>
            </a:r>
            <a:r>
              <a:rPr lang="tr-TR" sz="1200" spc="-5" dirty="0">
                <a:latin typeface="LM Sans 10"/>
                <a:cs typeface="LM Sans 10"/>
              </a:rPr>
              <a:t>Bu testlerde </a:t>
            </a:r>
            <a:r>
              <a:rPr lang="tr-TR" sz="1200" spc="-5" dirty="0">
                <a:solidFill>
                  <a:srgbClr val="044A90"/>
                </a:solidFill>
                <a:latin typeface="LM Sans 10"/>
                <a:cs typeface="LM Sans 10"/>
              </a:rPr>
              <a:t>d</a:t>
            </a:r>
            <a:r>
              <a:rPr lang="en-US" sz="1200" spc="-5" dirty="0" err="1">
                <a:solidFill>
                  <a:srgbClr val="044A90"/>
                </a:solidFill>
                <a:latin typeface="LM Sans 10"/>
                <a:cs typeface="LM Sans 10"/>
              </a:rPr>
              <a:t>oğru</a:t>
            </a:r>
            <a:r>
              <a:rPr lang="en-US" sz="1200" spc="-5" dirty="0">
                <a:solidFill>
                  <a:srgbClr val="044A90"/>
                </a:solidFill>
                <a:latin typeface="LM Sans 10"/>
                <a:cs typeface="LM Sans 10"/>
              </a:rPr>
              <a:t> </a:t>
            </a:r>
            <a:r>
              <a:rPr lang="en-US" sz="1200" spc="-5" dirty="0" err="1">
                <a:solidFill>
                  <a:srgbClr val="044A90"/>
                </a:solidFill>
                <a:latin typeface="LM Sans 10"/>
                <a:cs typeface="LM Sans 10"/>
              </a:rPr>
              <a:t>yanıtların</a:t>
            </a:r>
            <a:r>
              <a:rPr lang="en-US" sz="1200" spc="-5" dirty="0">
                <a:solidFill>
                  <a:srgbClr val="044A90"/>
                </a:solidFill>
                <a:latin typeface="LM Sans 10"/>
                <a:cs typeface="LM Sans 10"/>
              </a:rPr>
              <a:t> </a:t>
            </a:r>
            <a:r>
              <a:rPr lang="en-US" sz="1200" spc="-5" dirty="0" err="1">
                <a:latin typeface="LM Sans 10"/>
                <a:cs typeface="LM Sans 10"/>
              </a:rPr>
              <a:t>sayısı</a:t>
            </a:r>
            <a:r>
              <a:rPr lang="tr-TR" sz="1200" spc="-5" dirty="0">
                <a:latin typeface="LM Sans 10"/>
                <a:cs typeface="LM Sans 10"/>
              </a:rPr>
              <a:t> katılımcının </a:t>
            </a:r>
            <a:r>
              <a:rPr lang="en-US" sz="1200" spc="-5" dirty="0" err="1">
                <a:latin typeface="LM Sans 10"/>
                <a:cs typeface="LM Sans 10"/>
              </a:rPr>
              <a:t>kelime</a:t>
            </a:r>
            <a:r>
              <a:rPr lang="en-US" sz="1200" spc="-5" dirty="0">
                <a:latin typeface="LM Sans 10"/>
                <a:cs typeface="LM Sans 10"/>
              </a:rPr>
              <a:t> </a:t>
            </a:r>
            <a:r>
              <a:rPr lang="en-US" sz="1200" spc="-5" dirty="0" err="1">
                <a:latin typeface="LM Sans 10"/>
                <a:cs typeface="LM Sans 10"/>
              </a:rPr>
              <a:t>bilgisini</a:t>
            </a:r>
            <a:r>
              <a:rPr lang="en-US" sz="1200" spc="-5" dirty="0">
                <a:latin typeface="LM Sans 10"/>
                <a:cs typeface="LM Sans 10"/>
              </a:rPr>
              <a:t> </a:t>
            </a:r>
            <a:r>
              <a:rPr lang="en-US" sz="1200" spc="-5" dirty="0" err="1">
                <a:latin typeface="LM Sans 10"/>
                <a:cs typeface="LM Sans 10"/>
              </a:rPr>
              <a:t>gösterir</a:t>
            </a:r>
            <a:r>
              <a:rPr lang="en-US" sz="1200" spc="-5" dirty="0">
                <a:latin typeface="LM Sans 10"/>
                <a:cs typeface="LM Sans 10"/>
              </a:rPr>
              <a:t> ve </a:t>
            </a:r>
            <a:r>
              <a:rPr lang="tr-TR" sz="1200" spc="-5" dirty="0">
                <a:latin typeface="LM Sans 10"/>
                <a:cs typeface="LM Sans 10"/>
              </a:rPr>
              <a:t>zaman ilerledikçe</a:t>
            </a:r>
            <a:r>
              <a:rPr lang="en-US" sz="1200" spc="-5" dirty="0">
                <a:latin typeface="LM Sans 10"/>
                <a:cs typeface="LM Sans 10"/>
              </a:rPr>
              <a:t> </a:t>
            </a:r>
            <a:r>
              <a:rPr lang="en-US" sz="1200" spc="-5" dirty="0" err="1">
                <a:solidFill>
                  <a:srgbClr val="044A90"/>
                </a:solidFill>
                <a:latin typeface="LM Sans 10"/>
                <a:cs typeface="LM Sans 10"/>
              </a:rPr>
              <a:t>yanıtların</a:t>
            </a:r>
            <a:r>
              <a:rPr lang="en-US" sz="1200" spc="-5" dirty="0">
                <a:solidFill>
                  <a:srgbClr val="044A90"/>
                </a:solidFill>
                <a:latin typeface="LM Sans 10"/>
                <a:cs typeface="LM Sans 10"/>
              </a:rPr>
              <a:t> </a:t>
            </a:r>
            <a:r>
              <a:rPr lang="en-US" sz="1200" spc="-5" dirty="0" err="1">
                <a:solidFill>
                  <a:srgbClr val="044A90"/>
                </a:solidFill>
                <a:latin typeface="LM Sans 10"/>
                <a:cs typeface="LM Sans 10"/>
              </a:rPr>
              <a:t>sayısındaki</a:t>
            </a:r>
            <a:r>
              <a:rPr lang="en-US" sz="1200" spc="-5" dirty="0">
                <a:solidFill>
                  <a:srgbClr val="044A90"/>
                </a:solidFill>
                <a:latin typeface="LM Sans 10"/>
                <a:cs typeface="LM Sans 10"/>
              </a:rPr>
              <a:t> </a:t>
            </a:r>
            <a:r>
              <a:rPr lang="en-US" sz="1200" spc="-5" dirty="0" err="1">
                <a:solidFill>
                  <a:srgbClr val="044A90"/>
                </a:solidFill>
                <a:latin typeface="LM Sans 10"/>
                <a:cs typeface="LM Sans 10"/>
              </a:rPr>
              <a:t>düşüş</a:t>
            </a:r>
            <a:r>
              <a:rPr lang="en-US" sz="1200" spc="-5" dirty="0">
                <a:solidFill>
                  <a:srgbClr val="044A90"/>
                </a:solidFill>
                <a:latin typeface="LM Sans 10"/>
                <a:cs typeface="LM Sans 10"/>
              </a:rPr>
              <a:t> </a:t>
            </a:r>
            <a:r>
              <a:rPr lang="en-US" sz="1200" spc="-5" err="1">
                <a:solidFill>
                  <a:srgbClr val="044A90"/>
                </a:solidFill>
                <a:latin typeface="LM Sans 10"/>
                <a:cs typeface="LM Sans 10"/>
              </a:rPr>
              <a:t>oranı</a:t>
            </a:r>
            <a:r>
              <a:rPr lang="en-US" sz="1200" spc="-5">
                <a:solidFill>
                  <a:srgbClr val="044A90"/>
                </a:solidFill>
                <a:latin typeface="LM Sans 10"/>
                <a:cs typeface="LM Sans 10"/>
              </a:rPr>
              <a:t> </a:t>
            </a:r>
            <a:r>
              <a:rPr lang="tr-TR" sz="1200" spc="-5">
                <a:latin typeface="LM Sans 10"/>
                <a:cs typeface="LM Sans 10"/>
              </a:rPr>
              <a:t>ise</a:t>
            </a:r>
            <a:r>
              <a:rPr lang="en-US" sz="1200" spc="-5">
                <a:latin typeface="LM Sans 10"/>
                <a:cs typeface="LM Sans 10"/>
              </a:rPr>
              <a:t> </a:t>
            </a:r>
            <a:r>
              <a:rPr lang="tr-TR" sz="1200" spc="-5" dirty="0">
                <a:latin typeface="LM Sans 10"/>
                <a:cs typeface="LM Sans 10"/>
              </a:rPr>
              <a:t>yürütücü işlevlerin kullanımı </a:t>
            </a:r>
            <a:r>
              <a:rPr lang="en-US" sz="1200" spc="-5" dirty="0" err="1">
                <a:latin typeface="LM Sans 10"/>
                <a:cs typeface="LM Sans 10"/>
              </a:rPr>
              <a:t>hakkında</a:t>
            </a:r>
            <a:r>
              <a:rPr lang="en-US" sz="1200" spc="-5" dirty="0">
                <a:latin typeface="LM Sans 10"/>
                <a:cs typeface="LM Sans 10"/>
              </a:rPr>
              <a:t> </a:t>
            </a:r>
            <a:r>
              <a:rPr lang="en-US" sz="1200" spc="-5" dirty="0" err="1">
                <a:latin typeface="LM Sans 10"/>
                <a:cs typeface="LM Sans 10"/>
              </a:rPr>
              <a:t>bilgilendirir</a:t>
            </a:r>
            <a:r>
              <a:rPr lang="en-US" sz="1200" spc="-5" dirty="0">
                <a:latin typeface="LM Sans 10"/>
                <a:cs typeface="LM Sans 10"/>
              </a:rPr>
              <a:t>. </a:t>
            </a:r>
            <a:r>
              <a:rPr sz="1200" spc="-5" dirty="0">
                <a:latin typeface="LM Sans 10"/>
                <a:cs typeface="LM Sans 10"/>
              </a:rPr>
              <a:t>[</a:t>
            </a:r>
            <a:r>
              <a:rPr sz="1200" spc="-5" dirty="0">
                <a:solidFill>
                  <a:srgbClr val="044A90"/>
                </a:solidFill>
                <a:latin typeface="LM Sans 10"/>
                <a:cs typeface="LM Sans 10"/>
              </a:rPr>
              <a:t>19</a:t>
            </a:r>
            <a:r>
              <a:rPr sz="1200" spc="-5" dirty="0">
                <a:latin typeface="LM Sans 10"/>
                <a:cs typeface="LM Sans 10"/>
              </a:rPr>
              <a:t>].</a:t>
            </a:r>
            <a:endParaRPr sz="1200" dirty="0">
              <a:latin typeface="LM Sans 10"/>
              <a:cs typeface="LM Sans 10"/>
            </a:endParaRPr>
          </a:p>
          <a:p>
            <a:pPr marL="290830" indent="-162560">
              <a:lnSpc>
                <a:spcPct val="100000"/>
              </a:lnSpc>
              <a:spcBef>
                <a:spcPts val="585"/>
              </a:spcBef>
              <a:buClr>
                <a:srgbClr val="044A90"/>
              </a:buClr>
              <a:buFont typeface="Arial"/>
              <a:buChar char="►"/>
              <a:tabLst>
                <a:tab pos="291465" algn="l"/>
              </a:tabLst>
            </a:pPr>
            <a:r>
              <a:rPr lang="en-US" sz="1200" spc="-5" dirty="0" err="1">
                <a:latin typeface="LM Sans 10"/>
                <a:cs typeface="LM Sans 10"/>
              </a:rPr>
              <a:t>Rastgele</a:t>
            </a:r>
            <a:r>
              <a:rPr lang="en-US" sz="1200" spc="-5" dirty="0">
                <a:latin typeface="LM Sans 10"/>
                <a:cs typeface="LM Sans 10"/>
              </a:rPr>
              <a:t> </a:t>
            </a:r>
            <a:r>
              <a:rPr lang="en-US" sz="1200" spc="-5" dirty="0" err="1">
                <a:latin typeface="LM Sans 10"/>
                <a:cs typeface="LM Sans 10"/>
              </a:rPr>
              <a:t>Arama</a:t>
            </a:r>
            <a:r>
              <a:rPr lang="en-US" sz="1200" spc="-5" dirty="0">
                <a:latin typeface="LM Sans 10"/>
                <a:cs typeface="LM Sans 10"/>
              </a:rPr>
              <a:t> </a:t>
            </a:r>
            <a:r>
              <a:rPr lang="en-US" sz="1200" spc="-5" dirty="0" err="1">
                <a:latin typeface="LM Sans 10"/>
                <a:cs typeface="LM Sans 10"/>
              </a:rPr>
              <a:t>Modeli</a:t>
            </a:r>
            <a:r>
              <a:rPr lang="en-US" sz="1200" spc="-5" dirty="0">
                <a:latin typeface="LM Sans 10"/>
                <a:cs typeface="LM Sans 10"/>
              </a:rPr>
              <a:t> ve </a:t>
            </a:r>
            <a:r>
              <a:rPr lang="tr-TR" sz="1200" spc="-5" dirty="0">
                <a:latin typeface="LM Sans 10"/>
                <a:cs typeface="LM Sans 10"/>
              </a:rPr>
              <a:t>Ardışık Yanıt Süresi (AYS) </a:t>
            </a:r>
            <a:r>
              <a:rPr lang="en-US" sz="1200" spc="-5" dirty="0">
                <a:latin typeface="LM Sans 10"/>
                <a:cs typeface="LM Sans 10"/>
              </a:rPr>
              <a:t>[</a:t>
            </a:r>
            <a:r>
              <a:rPr lang="en-US" sz="1200" spc="-5" dirty="0">
                <a:solidFill>
                  <a:srgbClr val="044A90"/>
                </a:solidFill>
                <a:latin typeface="LM Sans 10"/>
                <a:cs typeface="LM Sans 10"/>
              </a:rPr>
              <a:t>20</a:t>
            </a:r>
            <a:r>
              <a:rPr lang="en-US" sz="1200" spc="-5" dirty="0">
                <a:latin typeface="LM Sans 10"/>
                <a:cs typeface="LM Sans 10"/>
              </a:rPr>
              <a:t>]</a:t>
            </a:r>
            <a:r>
              <a:rPr lang="tr-TR" sz="1200" spc="-5" dirty="0">
                <a:latin typeface="LM Sans 10"/>
                <a:cs typeface="LM Sans 10"/>
              </a:rPr>
              <a:t>.</a:t>
            </a:r>
            <a:r>
              <a:rPr lang="en-US" sz="1200" spc="-5" dirty="0">
                <a:latin typeface="LM Sans 10"/>
                <a:cs typeface="LM Sans 10"/>
              </a:rPr>
              <a:t>
</a:t>
            </a:r>
            <a:r>
              <a:rPr lang="tr-TR" sz="1200" spc="-5" dirty="0">
                <a:latin typeface="LM Sans 10"/>
                <a:cs typeface="LM Sans 10"/>
              </a:rPr>
              <a:t>A</a:t>
            </a:r>
            <a:r>
              <a:rPr lang="en-US" sz="1200" spc="-5" err="1">
                <a:latin typeface="LM Sans 10"/>
                <a:cs typeface="LM Sans 10"/>
              </a:rPr>
              <a:t>rdışık</a:t>
            </a:r>
            <a:r>
              <a:rPr lang="en-US" sz="1200" spc="-5">
                <a:latin typeface="LM Sans 10"/>
                <a:cs typeface="LM Sans 10"/>
              </a:rPr>
              <a:t> </a:t>
            </a:r>
            <a:r>
              <a:rPr lang="tr-TR" sz="1200" spc="-5" dirty="0">
                <a:latin typeface="LM Sans 10"/>
                <a:cs typeface="LM Sans 10"/>
              </a:rPr>
              <a:t>Y</a:t>
            </a:r>
            <a:r>
              <a:rPr lang="en-US" sz="1200" spc="-5">
                <a:latin typeface="LM Sans 10"/>
                <a:cs typeface="LM Sans 10"/>
              </a:rPr>
              <a:t>anıt </a:t>
            </a:r>
            <a:r>
              <a:rPr lang="tr-TR" sz="1200" spc="-5" dirty="0">
                <a:latin typeface="LM Sans 10"/>
                <a:cs typeface="LM Sans 10"/>
              </a:rPr>
              <a:t>S</a:t>
            </a:r>
            <a:r>
              <a:rPr lang="en-US" sz="1200" spc="-5">
                <a:latin typeface="LM Sans 10"/>
                <a:cs typeface="LM Sans 10"/>
              </a:rPr>
              <a:t>üresi </a:t>
            </a:r>
            <a:r>
              <a:rPr lang="en-US" sz="1200" spc="-5" dirty="0">
                <a:latin typeface="LM Sans 10"/>
                <a:cs typeface="LM Sans 10"/>
              </a:rPr>
              <a:t>(AYS) her </a:t>
            </a:r>
            <a:r>
              <a:rPr lang="tr-TR" sz="1200" spc="-5" dirty="0">
                <a:latin typeface="LM Sans 10"/>
                <a:cs typeface="LM Sans 10"/>
              </a:rPr>
              <a:t>bir görev</a:t>
            </a:r>
            <a:r>
              <a:rPr lang="en-US" sz="1200" spc="-5" dirty="0">
                <a:latin typeface="LM Sans 10"/>
                <a:cs typeface="LM Sans 10"/>
              </a:rPr>
              <a:t> </a:t>
            </a:r>
            <a:r>
              <a:rPr lang="en-US" sz="1200" spc="-5" dirty="0" err="1">
                <a:latin typeface="LM Sans 10"/>
                <a:cs typeface="LM Sans 10"/>
              </a:rPr>
              <a:t>için</a:t>
            </a:r>
            <a:r>
              <a:rPr lang="en-US" sz="1200" spc="-5" dirty="0">
                <a:latin typeface="LM Sans 10"/>
                <a:cs typeface="LM Sans 10"/>
              </a:rPr>
              <a:t> </a:t>
            </a:r>
            <a:r>
              <a:rPr lang="en-US" sz="1200" spc="-5" dirty="0" err="1">
                <a:latin typeface="LM Sans 10"/>
                <a:cs typeface="LM Sans 10"/>
              </a:rPr>
              <a:t>doğru</a:t>
            </a:r>
            <a:r>
              <a:rPr lang="en-US" sz="1200" spc="-5" dirty="0">
                <a:latin typeface="LM Sans 10"/>
                <a:cs typeface="LM Sans 10"/>
              </a:rPr>
              <a:t> </a:t>
            </a:r>
            <a:r>
              <a:rPr lang="en-US" sz="1200" spc="-5" dirty="0" err="1">
                <a:latin typeface="LM Sans 10"/>
                <a:cs typeface="LM Sans 10"/>
              </a:rPr>
              <a:t>yanıtların</a:t>
            </a:r>
            <a:r>
              <a:rPr lang="en-US" sz="1200" spc="-5" dirty="0">
                <a:latin typeface="LM Sans 10"/>
                <a:cs typeface="LM Sans 10"/>
              </a:rPr>
              <a:t> </a:t>
            </a:r>
            <a:r>
              <a:rPr lang="en-US" sz="1200" spc="-5" dirty="0" err="1">
                <a:latin typeface="LM Sans 10"/>
                <a:cs typeface="LM Sans 10"/>
              </a:rPr>
              <a:t>yarısının</a:t>
            </a:r>
            <a:r>
              <a:rPr lang="en-US" sz="1200" spc="-5" dirty="0">
                <a:latin typeface="LM Sans 10"/>
                <a:cs typeface="LM Sans 10"/>
              </a:rPr>
              <a:t> </a:t>
            </a:r>
            <a:r>
              <a:rPr lang="en-US" sz="1200" spc="-5" dirty="0" err="1">
                <a:latin typeface="LM Sans 10"/>
                <a:cs typeface="LM Sans 10"/>
              </a:rPr>
              <a:t>verildiği</a:t>
            </a:r>
            <a:r>
              <a:rPr lang="en-US" sz="1200" spc="-5" dirty="0">
                <a:latin typeface="LM Sans 10"/>
                <a:cs typeface="LM Sans 10"/>
              </a:rPr>
              <a:t> </a:t>
            </a:r>
            <a:r>
              <a:rPr lang="en-US" sz="1200" spc="-5" dirty="0" err="1">
                <a:latin typeface="LM Sans 10"/>
                <a:cs typeface="LM Sans 10"/>
              </a:rPr>
              <a:t>zamanı</a:t>
            </a:r>
            <a:r>
              <a:rPr lang="en-US" sz="1200" spc="-5" dirty="0">
                <a:latin typeface="LM Sans 10"/>
                <a:cs typeface="LM Sans 10"/>
              </a:rPr>
              <a:t> </a:t>
            </a:r>
            <a:r>
              <a:rPr lang="en-US" sz="1200" spc="-5" dirty="0" err="1">
                <a:latin typeface="LM Sans 10"/>
                <a:cs typeface="LM Sans 10"/>
              </a:rPr>
              <a:t>gösterir</a:t>
            </a:r>
            <a:r>
              <a:rPr lang="en-US" sz="1200" spc="-5" dirty="0">
                <a:latin typeface="LM Sans 10"/>
                <a:cs typeface="LM Sans 10"/>
              </a:rPr>
              <a:t>.
</a:t>
            </a:r>
            <a:r>
              <a:rPr lang="en-US" sz="1200" spc="-5" dirty="0" err="1">
                <a:latin typeface="LM Sans 10"/>
                <a:cs typeface="LM Sans 10"/>
              </a:rPr>
              <a:t>Daha</a:t>
            </a:r>
            <a:r>
              <a:rPr lang="en-US" sz="1200" spc="-5" dirty="0">
                <a:latin typeface="LM Sans 10"/>
                <a:cs typeface="LM Sans 10"/>
              </a:rPr>
              <a:t> </a:t>
            </a:r>
            <a:r>
              <a:rPr lang="en-US" sz="1200" spc="-5" dirty="0" err="1">
                <a:latin typeface="LM Sans 10"/>
                <a:cs typeface="LM Sans 10"/>
              </a:rPr>
              <a:t>fazla</a:t>
            </a:r>
            <a:r>
              <a:rPr lang="en-US" sz="1200" spc="-5" dirty="0">
                <a:latin typeface="LM Sans 10"/>
                <a:cs typeface="LM Sans 10"/>
              </a:rPr>
              <a:t> </a:t>
            </a:r>
            <a:r>
              <a:rPr lang="en-US" sz="1200" spc="-5" dirty="0" err="1">
                <a:latin typeface="LM Sans 10"/>
                <a:cs typeface="LM Sans 10"/>
              </a:rPr>
              <a:t>sayıda</a:t>
            </a:r>
            <a:r>
              <a:rPr lang="en-US" sz="1200" spc="-5" dirty="0">
                <a:latin typeface="LM Sans 10"/>
                <a:cs typeface="LM Sans 10"/>
              </a:rPr>
              <a:t> </a:t>
            </a:r>
            <a:r>
              <a:rPr lang="en-US" sz="1200" spc="-5" dirty="0" err="1">
                <a:latin typeface="LM Sans 10"/>
                <a:cs typeface="LM Sans 10"/>
              </a:rPr>
              <a:t>doğru</a:t>
            </a:r>
            <a:r>
              <a:rPr lang="en-US" sz="1200" spc="-5" dirty="0">
                <a:latin typeface="LM Sans 10"/>
                <a:cs typeface="LM Sans 10"/>
              </a:rPr>
              <a:t> </a:t>
            </a:r>
            <a:r>
              <a:rPr lang="en-US" sz="1200" spc="-5" dirty="0" err="1">
                <a:latin typeface="LM Sans 10"/>
                <a:cs typeface="LM Sans 10"/>
              </a:rPr>
              <a:t>yanıta</a:t>
            </a:r>
            <a:r>
              <a:rPr lang="en-US" sz="1200" spc="-5" dirty="0">
                <a:latin typeface="LM Sans 10"/>
                <a:cs typeface="LM Sans 10"/>
              </a:rPr>
              <a:t> </a:t>
            </a:r>
            <a:r>
              <a:rPr lang="en-US" sz="1200" spc="-5" dirty="0" err="1">
                <a:latin typeface="LM Sans 10"/>
                <a:cs typeface="LM Sans 10"/>
              </a:rPr>
              <a:t>sahip</a:t>
            </a:r>
            <a:r>
              <a:rPr lang="en-US" sz="1200" spc="-5" dirty="0">
                <a:latin typeface="LM Sans 10"/>
                <a:cs typeface="LM Sans 10"/>
              </a:rPr>
              <a:t> </a:t>
            </a:r>
            <a:r>
              <a:rPr lang="en-US" sz="1200" spc="-5" dirty="0" err="1">
                <a:latin typeface="LM Sans 10"/>
                <a:cs typeface="LM Sans 10"/>
              </a:rPr>
              <a:t>daha</a:t>
            </a:r>
            <a:r>
              <a:rPr lang="en-US" sz="1200" spc="-5" dirty="0">
                <a:latin typeface="LM Sans 10"/>
                <a:cs typeface="LM Sans 10"/>
              </a:rPr>
              <a:t> </a:t>
            </a:r>
            <a:r>
              <a:rPr lang="en-US" sz="1200" spc="-5" dirty="0" err="1">
                <a:latin typeface="LM Sans 10"/>
                <a:cs typeface="LM Sans 10"/>
              </a:rPr>
              <a:t>uzun</a:t>
            </a:r>
            <a:r>
              <a:rPr lang="en-US" sz="1200" spc="-5" dirty="0">
                <a:latin typeface="LM Sans 10"/>
                <a:cs typeface="LM Sans 10"/>
              </a:rPr>
              <a:t> </a:t>
            </a:r>
            <a:r>
              <a:rPr lang="en-US" sz="1200" spc="-5" err="1">
                <a:latin typeface="LM Sans 10"/>
                <a:cs typeface="LM Sans 10"/>
              </a:rPr>
              <a:t>bir</a:t>
            </a:r>
            <a:r>
              <a:rPr lang="en-US" sz="1200" spc="-5">
                <a:latin typeface="LM Sans 10"/>
                <a:cs typeface="LM Sans 10"/>
              </a:rPr>
              <a:t> </a:t>
            </a:r>
            <a:r>
              <a:rPr lang="tr-TR" sz="1200" spc="-5">
                <a:latin typeface="LM Sans 10"/>
                <a:cs typeface="LM Sans 10"/>
              </a:rPr>
              <a:t>AYS</a:t>
            </a:r>
            <a:r>
              <a:rPr lang="en-US" sz="1200" spc="-5">
                <a:latin typeface="LM Sans 10"/>
                <a:cs typeface="LM Sans 10"/>
              </a:rPr>
              <a:t>, </a:t>
            </a:r>
            <a:r>
              <a:rPr lang="tr-TR" sz="1200" spc="-5" dirty="0">
                <a:latin typeface="LM Sans 10"/>
                <a:cs typeface="LM Sans 10"/>
              </a:rPr>
              <a:t>daha iyi bir</a:t>
            </a:r>
            <a:r>
              <a:rPr lang="en-US" sz="1200" spc="-5" dirty="0">
                <a:latin typeface="LM Sans 10"/>
                <a:cs typeface="LM Sans 10"/>
              </a:rPr>
              <a:t> </a:t>
            </a:r>
            <a:r>
              <a:rPr lang="tr-TR" sz="1200" spc="-5" dirty="0">
                <a:latin typeface="LM Sans 10"/>
                <a:cs typeface="LM Sans 10"/>
              </a:rPr>
              <a:t>Yürütücü</a:t>
            </a:r>
            <a:r>
              <a:rPr lang="en-US" sz="1200" spc="-5" dirty="0">
                <a:latin typeface="LM Sans 10"/>
                <a:cs typeface="LM Sans 10"/>
              </a:rPr>
              <a:t> </a:t>
            </a:r>
            <a:r>
              <a:rPr lang="en-US" sz="1200" spc="-5" dirty="0" err="1">
                <a:latin typeface="LM Sans 10"/>
                <a:cs typeface="LM Sans 10"/>
              </a:rPr>
              <a:t>İşlev</a:t>
            </a:r>
            <a:r>
              <a:rPr lang="tr-TR" sz="1200" spc="-5" dirty="0">
                <a:latin typeface="LM Sans 10"/>
                <a:cs typeface="LM Sans 10"/>
              </a:rPr>
              <a:t> </a:t>
            </a:r>
            <a:r>
              <a:rPr lang="en-US" sz="1200" spc="-5" dirty="0">
                <a:latin typeface="LM Sans 10"/>
                <a:cs typeface="LM Sans 10"/>
              </a:rPr>
              <a:t>[</a:t>
            </a:r>
            <a:r>
              <a:rPr lang="en-US" sz="1200" spc="-5" dirty="0">
                <a:solidFill>
                  <a:srgbClr val="044A90"/>
                </a:solidFill>
                <a:latin typeface="LM Sans 10"/>
                <a:cs typeface="LM Sans 10"/>
              </a:rPr>
              <a:t>19</a:t>
            </a:r>
            <a:r>
              <a:rPr lang="en-US" sz="1200" spc="-5" dirty="0">
                <a:latin typeface="LM Sans 10"/>
                <a:cs typeface="LM Sans 10"/>
              </a:rPr>
              <a:t>]–[</a:t>
            </a:r>
            <a:r>
              <a:rPr lang="en-US" sz="1200" spc="-5" dirty="0">
                <a:solidFill>
                  <a:srgbClr val="044A90"/>
                </a:solidFill>
                <a:latin typeface="LM Sans 10"/>
                <a:cs typeface="LM Sans 10"/>
              </a:rPr>
              <a:t>22</a:t>
            </a:r>
            <a:r>
              <a:rPr lang="en-US" sz="1200" spc="-5" dirty="0">
                <a:latin typeface="LM Sans 10"/>
                <a:cs typeface="LM Sans 10"/>
              </a:rPr>
              <a:t>] </a:t>
            </a:r>
            <a:r>
              <a:rPr lang="en-US" sz="1200" spc="-5" dirty="0" err="1">
                <a:latin typeface="LM Sans 10"/>
                <a:cs typeface="LM Sans 10"/>
              </a:rPr>
              <a:t>ile</a:t>
            </a:r>
            <a:r>
              <a:rPr lang="en-US" sz="1200" spc="-5" dirty="0">
                <a:latin typeface="LM Sans 10"/>
                <a:cs typeface="LM Sans 10"/>
              </a:rPr>
              <a:t> </a:t>
            </a:r>
            <a:r>
              <a:rPr lang="en-US" sz="1200" spc="-5" dirty="0" err="1">
                <a:latin typeface="LM Sans 10"/>
                <a:cs typeface="LM Sans 10"/>
              </a:rPr>
              <a:t>ilişkil</a:t>
            </a:r>
            <a:r>
              <a:rPr lang="tr-TR" sz="1200" spc="-5" dirty="0" err="1">
                <a:latin typeface="LM Sans 10"/>
                <a:cs typeface="LM Sans 10"/>
              </a:rPr>
              <a:t>endirilmiştir</a:t>
            </a:r>
            <a:r>
              <a:rPr lang="tr-TR" sz="1200" spc="-5" dirty="0">
                <a:latin typeface="LM Sans 10"/>
                <a:cs typeface="LM Sans 10"/>
              </a:rPr>
              <a:t>.</a:t>
            </a:r>
            <a:r>
              <a:rPr lang="en-US" sz="1200" spc="-5" dirty="0">
                <a:latin typeface="LM Sans 10"/>
                <a:cs typeface="LM Sans 10"/>
              </a:rPr>
              <a:t>
Luo </a:t>
            </a:r>
            <a:r>
              <a:rPr lang="tr-TR" sz="1200" spc="-5" dirty="0" err="1">
                <a:latin typeface="LM Sans 10"/>
                <a:cs typeface="LM Sans 10"/>
              </a:rPr>
              <a:t>vd</a:t>
            </a:r>
            <a:r>
              <a:rPr lang="en-US" sz="1200" spc="-5" dirty="0">
                <a:latin typeface="LM Sans 10"/>
                <a:cs typeface="LM Sans 10"/>
              </a:rPr>
              <a:t>. (2010) [</a:t>
            </a:r>
            <a:r>
              <a:rPr lang="en-US" sz="1200" spc="-5" dirty="0">
                <a:solidFill>
                  <a:srgbClr val="044A90"/>
                </a:solidFill>
                <a:latin typeface="LM Sans 10"/>
                <a:cs typeface="LM Sans 10"/>
              </a:rPr>
              <a:t>19</a:t>
            </a:r>
            <a:r>
              <a:rPr lang="en-US" sz="1200" spc="-5" dirty="0">
                <a:latin typeface="LM Sans 10"/>
                <a:cs typeface="LM Sans 10"/>
              </a:rPr>
              <a:t>] ve Friesen v</a:t>
            </a:r>
            <a:r>
              <a:rPr lang="tr-TR" sz="1200" spc="-5" dirty="0">
                <a:latin typeface="LM Sans 10"/>
                <a:cs typeface="LM Sans 10"/>
              </a:rPr>
              <a:t>d</a:t>
            </a:r>
            <a:r>
              <a:rPr lang="en-US" sz="1200" spc="-5" dirty="0">
                <a:latin typeface="LM Sans 10"/>
                <a:cs typeface="LM Sans 10"/>
              </a:rPr>
              <a:t>. (2015) [</a:t>
            </a:r>
            <a:r>
              <a:rPr lang="en-US" sz="1200" spc="-5" dirty="0">
                <a:solidFill>
                  <a:srgbClr val="044A90"/>
                </a:solidFill>
                <a:latin typeface="LM Sans 10"/>
                <a:cs typeface="LM Sans 10"/>
              </a:rPr>
              <a:t>22</a:t>
            </a:r>
            <a:r>
              <a:rPr lang="en-US" sz="1200" spc="-5" dirty="0">
                <a:latin typeface="LM Sans 10"/>
                <a:cs typeface="LM Sans 10"/>
              </a:rPr>
              <a:t>]</a:t>
            </a:r>
            <a:endParaRPr sz="1200" dirty="0">
              <a:latin typeface="LM Sans 10"/>
              <a:cs typeface="LM Sans 10"/>
            </a:endParaRPr>
          </a:p>
        </p:txBody>
      </p:sp>
      <p:grpSp>
        <p:nvGrpSpPr>
          <p:cNvPr id="12" name="object 25">
            <a:extLst>
              <a:ext uri="{FF2B5EF4-FFF2-40B4-BE49-F238E27FC236}">
                <a16:creationId xmlns:a16="http://schemas.microsoft.com/office/drawing/2014/main" id="{D10FED73-D649-4115-9BAE-ED5681030129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13" name="object 26">
              <a:extLst>
                <a:ext uri="{FF2B5EF4-FFF2-40B4-BE49-F238E27FC236}">
                  <a16:creationId xmlns:a16="http://schemas.microsoft.com/office/drawing/2014/main" id="{36C23BA9-23CD-4B56-95DA-DF967E95716F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7">
              <a:extLst>
                <a:ext uri="{FF2B5EF4-FFF2-40B4-BE49-F238E27FC236}">
                  <a16:creationId xmlns:a16="http://schemas.microsoft.com/office/drawing/2014/main" id="{859CA919-EE75-48A7-AFD3-0247803C732C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8">
              <a:extLst>
                <a:ext uri="{FF2B5EF4-FFF2-40B4-BE49-F238E27FC236}">
                  <a16:creationId xmlns:a16="http://schemas.microsoft.com/office/drawing/2014/main" id="{EBC04584-CE03-4AD7-AD9F-4CEBD13CC9CB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29">
            <a:extLst>
              <a:ext uri="{FF2B5EF4-FFF2-40B4-BE49-F238E27FC236}">
                <a16:creationId xmlns:a16="http://schemas.microsoft.com/office/drawing/2014/main" id="{3E8D0B46-7FD9-4CCE-9E50-68FD93D659BF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17" name="object 30">
            <a:extLst>
              <a:ext uri="{FF2B5EF4-FFF2-40B4-BE49-F238E27FC236}">
                <a16:creationId xmlns:a16="http://schemas.microsoft.com/office/drawing/2014/main" id="{A3CAC08D-144B-466E-B87B-5C5B0918D257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18" name="object 31">
            <a:extLst>
              <a:ext uri="{FF2B5EF4-FFF2-40B4-BE49-F238E27FC236}">
                <a16:creationId xmlns:a16="http://schemas.microsoft.com/office/drawing/2014/main" id="{39CE0DC0-551D-48A8-BE28-7C300DAA6C75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19" name="object 32">
            <a:extLst>
              <a:ext uri="{FF2B5EF4-FFF2-40B4-BE49-F238E27FC236}">
                <a16:creationId xmlns:a16="http://schemas.microsoft.com/office/drawing/2014/main" id="{B3F88516-76B2-49F4-96AC-B391FF5840B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8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15062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tr-TR" sz="1400" spc="15">
                <a:solidFill>
                  <a:srgbClr val="FFFFFF"/>
                </a:solidFill>
                <a:latin typeface="LM Sans 12"/>
                <a:cs typeface="LM Sans 12"/>
              </a:rPr>
              <a:t>Giriş</a:t>
            </a:r>
            <a:endParaRPr sz="1400">
              <a:latin typeface="LM Sans 12"/>
              <a:cs typeface="LM Sans 1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6948" y="2861774"/>
            <a:ext cx="3114675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900" spc="-5">
                <a:solidFill>
                  <a:srgbClr val="3333B2"/>
                </a:solidFill>
                <a:latin typeface="LM Sans 9"/>
                <a:cs typeface="LM Sans 9"/>
              </a:rPr>
              <a:t>Şekil</a:t>
            </a:r>
            <a:r>
              <a:rPr sz="900" spc="-5">
                <a:solidFill>
                  <a:srgbClr val="3333B2"/>
                </a:solidFill>
                <a:latin typeface="LM Sans 9"/>
                <a:cs typeface="LM Sans 9"/>
              </a:rPr>
              <a:t> </a:t>
            </a:r>
            <a:r>
              <a:rPr lang="tr-TR" sz="900" spc="-5">
                <a:solidFill>
                  <a:srgbClr val="3333B2"/>
                </a:solidFill>
                <a:latin typeface="LM Sans 9"/>
                <a:cs typeface="LM Sans 9"/>
              </a:rPr>
              <a:t>1</a:t>
            </a:r>
            <a:r>
              <a:rPr sz="900" spc="-5">
                <a:solidFill>
                  <a:srgbClr val="3333B2"/>
                </a:solidFill>
                <a:latin typeface="LM Sans 9"/>
                <a:cs typeface="LM Sans 9"/>
              </a:rPr>
              <a:t>:</a:t>
            </a:r>
            <a:r>
              <a:rPr lang="tr-TR" sz="900" spc="-5">
                <a:latin typeface="LM Sans 9"/>
                <a:cs typeface="LM Sans 9"/>
              </a:rPr>
              <a:t> Varsayımsal Kümülatif Ardışık Yanıt Süresinin Temsili </a:t>
            </a:r>
            <a:r>
              <a:rPr sz="900" spc="-5">
                <a:latin typeface="LM Sans 9"/>
                <a:cs typeface="LM Sans 9"/>
              </a:rPr>
              <a:t>[</a:t>
            </a:r>
            <a:r>
              <a:rPr lang="tr-TR" sz="900" spc="-5">
                <a:solidFill>
                  <a:srgbClr val="044A90"/>
                </a:solidFill>
                <a:latin typeface="LM Sans 9"/>
                <a:cs typeface="LM Sans 9"/>
              </a:rPr>
              <a:t>21</a:t>
            </a:r>
            <a:r>
              <a:rPr lang="tr-TR" sz="900" spc="-5">
                <a:latin typeface="LM Sans 9"/>
                <a:cs typeface="LM Sans 9"/>
              </a:rPr>
              <a:t>]</a:t>
            </a:r>
            <a:endParaRPr sz="900">
              <a:latin typeface="LM Sans 9"/>
              <a:cs typeface="LM Sans 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3828C2-7EA3-4F45-8F4A-5555CE21C15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4"/>
          <a:stretch/>
        </p:blipFill>
        <p:spPr bwMode="auto">
          <a:xfrm>
            <a:off x="128968" y="968375"/>
            <a:ext cx="4362450" cy="155311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4B3844-4666-4128-AD72-F2807C3E64A6}"/>
              </a:ext>
            </a:extLst>
          </p:cNvPr>
          <p:cNvSpPr/>
          <p:nvPr/>
        </p:nvSpPr>
        <p:spPr>
          <a:xfrm>
            <a:off x="628650" y="1273175"/>
            <a:ext cx="152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76284D-3667-42FE-8F78-1A898FBEB067}"/>
              </a:ext>
            </a:extLst>
          </p:cNvPr>
          <p:cNvSpPr/>
          <p:nvPr/>
        </p:nvSpPr>
        <p:spPr>
          <a:xfrm>
            <a:off x="3067050" y="1616075"/>
            <a:ext cx="152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B317CA-34EB-41D9-A6D3-3F2486993DB0}"/>
              </a:ext>
            </a:extLst>
          </p:cNvPr>
          <p:cNvSpPr/>
          <p:nvPr/>
        </p:nvSpPr>
        <p:spPr>
          <a:xfrm>
            <a:off x="3067050" y="1359976"/>
            <a:ext cx="152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D01133-4D2D-4A34-A588-99C791091068}"/>
              </a:ext>
            </a:extLst>
          </p:cNvPr>
          <p:cNvSpPr/>
          <p:nvPr/>
        </p:nvSpPr>
        <p:spPr>
          <a:xfrm>
            <a:off x="848410" y="1387475"/>
            <a:ext cx="152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A60B7F-F7EE-455E-AEA5-436BD078D6F0}"/>
              </a:ext>
            </a:extLst>
          </p:cNvPr>
          <p:cNvSpPr txBox="1"/>
          <p:nvPr/>
        </p:nvSpPr>
        <p:spPr>
          <a:xfrm>
            <a:off x="476250" y="533469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spc="-5">
                <a:solidFill>
                  <a:srgbClr val="044A90"/>
                </a:solidFill>
                <a:latin typeface="LM Sans 9"/>
              </a:rPr>
              <a:t>A. </a:t>
            </a:r>
            <a:r>
              <a:rPr lang="tr-TR" sz="1000" spc="-5">
                <a:latin typeface="LM Sans 9"/>
              </a:rPr>
              <a:t>Benzer kelime dağarcığı ile farklı erişim hızı</a:t>
            </a:r>
            <a:endParaRPr 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BBF44-4A59-4FC7-92AB-960AFC2374D7}"/>
              </a:ext>
            </a:extLst>
          </p:cNvPr>
          <p:cNvSpPr txBox="1"/>
          <p:nvPr/>
        </p:nvSpPr>
        <p:spPr>
          <a:xfrm>
            <a:off x="2632137" y="517303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00" spc="-5">
                <a:solidFill>
                  <a:srgbClr val="044A90"/>
                </a:solidFill>
                <a:latin typeface="LM Sans 9"/>
              </a:rPr>
              <a:t>B. </a:t>
            </a:r>
            <a:r>
              <a:rPr lang="tr-TR" sz="1000" spc="-5">
                <a:latin typeface="LM Sans 9"/>
              </a:rPr>
              <a:t>Farklı kelime dağarcığı ile benzer erişim hızı</a:t>
            </a:r>
            <a:endParaRPr lang="en-US" sz="1000"/>
          </a:p>
        </p:txBody>
      </p:sp>
      <p:grpSp>
        <p:nvGrpSpPr>
          <p:cNvPr id="20" name="object 25">
            <a:extLst>
              <a:ext uri="{FF2B5EF4-FFF2-40B4-BE49-F238E27FC236}">
                <a16:creationId xmlns:a16="http://schemas.microsoft.com/office/drawing/2014/main" id="{CD232A97-D3E5-4061-8EA9-3582A227F42A}"/>
              </a:ext>
            </a:extLst>
          </p:cNvPr>
          <p:cNvGrpSpPr/>
          <p:nvPr/>
        </p:nvGrpSpPr>
        <p:grpSpPr>
          <a:xfrm>
            <a:off x="0" y="3364623"/>
            <a:ext cx="4608195" cy="91440"/>
            <a:chOff x="0" y="3364623"/>
            <a:chExt cx="4608195" cy="91440"/>
          </a:xfrm>
        </p:grpSpPr>
        <p:sp>
          <p:nvSpPr>
            <p:cNvPr id="21" name="object 26">
              <a:extLst>
                <a:ext uri="{FF2B5EF4-FFF2-40B4-BE49-F238E27FC236}">
                  <a16:creationId xmlns:a16="http://schemas.microsoft.com/office/drawing/2014/main" id="{9A6EB4B9-F1D8-4814-99C9-914D45CB57C6}"/>
                </a:ext>
              </a:extLst>
            </p:cNvPr>
            <p:cNvSpPr/>
            <p:nvPr/>
          </p:nvSpPr>
          <p:spPr>
            <a:xfrm>
              <a:off x="0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5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7">
              <a:extLst>
                <a:ext uri="{FF2B5EF4-FFF2-40B4-BE49-F238E27FC236}">
                  <a16:creationId xmlns:a16="http://schemas.microsoft.com/office/drawing/2014/main" id="{6FC8AA13-5E1C-47DC-9B2C-50988363142E}"/>
                </a:ext>
              </a:extLst>
            </p:cNvPr>
            <p:cNvSpPr/>
            <p:nvPr/>
          </p:nvSpPr>
          <p:spPr>
            <a:xfrm>
              <a:off x="1535976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044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8">
              <a:extLst>
                <a:ext uri="{FF2B5EF4-FFF2-40B4-BE49-F238E27FC236}">
                  <a16:creationId xmlns:a16="http://schemas.microsoft.com/office/drawing/2014/main" id="{EDE384F7-F154-4AEE-A7AE-2BB2A59A4786}"/>
                </a:ext>
              </a:extLst>
            </p:cNvPr>
            <p:cNvSpPr/>
            <p:nvPr/>
          </p:nvSpPr>
          <p:spPr>
            <a:xfrm>
              <a:off x="3071952" y="3364623"/>
              <a:ext cx="1536065" cy="91440"/>
            </a:xfrm>
            <a:custGeom>
              <a:avLst/>
              <a:gdLst/>
              <a:ahLst/>
              <a:cxnLst/>
              <a:rect l="l" t="t" r="r" b="b"/>
              <a:pathLst>
                <a:path w="1536064" h="91439">
                  <a:moveTo>
                    <a:pt x="1535976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535976" y="91376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AA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9">
            <a:extLst>
              <a:ext uri="{FF2B5EF4-FFF2-40B4-BE49-F238E27FC236}">
                <a16:creationId xmlns:a16="http://schemas.microsoft.com/office/drawing/2014/main" id="{6D3A15CE-2380-4FE2-8D42-3D01DB35FEA2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114541" y="3367039"/>
            <a:ext cx="1306830" cy="7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600" spc="-55"/>
              <a:t>Boğaziçi  Üniversitesi Dilbilim Bölümü</a:t>
            </a:r>
            <a:endParaRPr sz="600" spc="-5" dirty="0"/>
          </a:p>
        </p:txBody>
      </p:sp>
      <p:sp>
        <p:nvSpPr>
          <p:cNvPr id="25" name="object 30">
            <a:extLst>
              <a:ext uri="{FF2B5EF4-FFF2-40B4-BE49-F238E27FC236}">
                <a16:creationId xmlns:a16="http://schemas.microsoft.com/office/drawing/2014/main" id="{C112FBDF-DBA5-45EE-BD0A-A74E26554E91}"/>
              </a:ext>
            </a:extLst>
          </p:cNvPr>
          <p:cNvSpPr txBox="1"/>
          <p:nvPr/>
        </p:nvSpPr>
        <p:spPr>
          <a:xfrm>
            <a:off x="1951735" y="3367039"/>
            <a:ext cx="7042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onur.k</a:t>
            </a:r>
            <a:r>
              <a:rPr sz="500" spc="-5" dirty="0">
                <a:solidFill>
                  <a:schemeClr val="bg1"/>
                </a:solidFill>
                <a:latin typeface="LM Sans 8"/>
                <a:cs typeface="LM Sans 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eles1@boun.edu.tr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6" name="object 31">
            <a:extLst>
              <a:ext uri="{FF2B5EF4-FFF2-40B4-BE49-F238E27FC236}">
                <a16:creationId xmlns:a16="http://schemas.microsoft.com/office/drawing/2014/main" id="{703100CD-CE54-4056-AC0D-2A35E8DD1108}"/>
              </a:ext>
            </a:extLst>
          </p:cNvPr>
          <p:cNvSpPr txBox="1"/>
          <p:nvPr/>
        </p:nvSpPr>
        <p:spPr>
          <a:xfrm>
            <a:off x="3805097" y="3367039"/>
            <a:ext cx="4235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lang="tr-TR" sz="500">
                <a:solidFill>
                  <a:schemeClr val="bg1"/>
                </a:solidFill>
                <a:latin typeface="LM Sans 8"/>
                <a:cs typeface="LM Sans 8"/>
              </a:rPr>
              <a:t>UDK 34</a:t>
            </a:r>
            <a:endParaRPr sz="500">
              <a:solidFill>
                <a:schemeClr val="bg1"/>
              </a:solidFill>
              <a:latin typeface="LM Sans 8"/>
              <a:cs typeface="LM Sans 8"/>
            </a:endParaRPr>
          </a:p>
        </p:txBody>
      </p:sp>
      <p:sp>
        <p:nvSpPr>
          <p:cNvPr id="27" name="object 32">
            <a:extLst>
              <a:ext uri="{FF2B5EF4-FFF2-40B4-BE49-F238E27FC236}">
                <a16:creationId xmlns:a16="http://schemas.microsoft.com/office/drawing/2014/main" id="{A1382EE3-415B-4A27-ADC8-6228D8757AB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00804" y="3367039"/>
            <a:ext cx="26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5" dirty="0"/>
              <a:t>9</a:t>
            </a:fld>
            <a:r>
              <a:rPr spc="-5" dirty="0"/>
              <a:t> </a:t>
            </a:r>
            <a:r>
              <a:rPr spc="-5"/>
              <a:t>/</a:t>
            </a:r>
            <a:r>
              <a:rPr spc="-70"/>
              <a:t> </a:t>
            </a:r>
            <a:r>
              <a:rPr spc="-5"/>
              <a:t>3</a:t>
            </a:r>
            <a:r>
              <a:rPr lang="tr-TR" spc="-5"/>
              <a:t>4</a:t>
            </a:r>
            <a:endParaRPr spc="-5" dirty="0"/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8400</TotalTime>
  <Words>5084</Words>
  <Application>Microsoft Office PowerPoint</Application>
  <PresentationFormat>Custom</PresentationFormat>
  <Paragraphs>350</Paragraphs>
  <Slides>34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Arial</vt:lpstr>
      <vt:lpstr>Calibri</vt:lpstr>
      <vt:lpstr>LM Mono 8</vt:lpstr>
      <vt:lpstr>LM Roman Caps 10</vt:lpstr>
      <vt:lpstr>LM Sans 10</vt:lpstr>
      <vt:lpstr>LM Sans 12</vt:lpstr>
      <vt:lpstr>LM Sans 17</vt:lpstr>
      <vt:lpstr>LM Sans 8</vt:lpstr>
      <vt:lpstr>LM Sans 9</vt:lpstr>
      <vt:lpstr>Microsoft Sans Serif</vt:lpstr>
      <vt:lpstr>Symbol</vt:lpstr>
      <vt:lpstr>Times New Roman</vt:lpstr>
      <vt:lpstr>Office Theme</vt:lpstr>
      <vt:lpstr>Türk İşaret Dilini Edinme Yaşının Sözel Akıcılığa Olan Etkisi</vt:lpstr>
      <vt:lpstr>Giriş</vt:lpstr>
      <vt:lpstr>Giriş</vt:lpstr>
      <vt:lpstr>Giriş</vt:lpstr>
      <vt:lpstr>Giriş</vt:lpstr>
      <vt:lpstr>Giriş</vt:lpstr>
      <vt:lpstr>Giriş</vt:lpstr>
      <vt:lpstr>Giriş</vt:lpstr>
      <vt:lpstr>PowerPoint Presentation</vt:lpstr>
      <vt:lpstr>Giriş</vt:lpstr>
      <vt:lpstr>Metodoloji</vt:lpstr>
      <vt:lpstr>PowerPoint Presentation</vt:lpstr>
      <vt:lpstr>PowerPoint Presentation</vt:lpstr>
      <vt:lpstr>PowerPoint Presentation</vt:lpstr>
      <vt:lpstr>PowerPoint Presentation</vt:lpstr>
      <vt:lpstr>Metodoloji</vt:lpstr>
      <vt:lpstr>Metodoloji</vt:lpstr>
      <vt:lpstr>PowerPoint Presentation</vt:lpstr>
      <vt:lpstr>PowerPoint Presentation</vt:lpstr>
      <vt:lpstr>Sonuçlar (Kelime Üretimi)</vt:lpstr>
      <vt:lpstr>PowerPoint Presentation</vt:lpstr>
      <vt:lpstr>Sonuçlar</vt:lpstr>
      <vt:lpstr>Tartışma</vt:lpstr>
      <vt:lpstr>Tartışma</vt:lpstr>
      <vt:lpstr>Tartışma</vt:lpstr>
      <vt:lpstr>Sonuçlar</vt:lpstr>
      <vt:lpstr>Kaynakça</vt:lpstr>
      <vt:lpstr>Kaynakça</vt:lpstr>
      <vt:lpstr>Kaynakça</vt:lpstr>
      <vt:lpstr>Kaynakça</vt:lpstr>
      <vt:lpstr>Kaynakça</vt:lpstr>
      <vt:lpstr>Kaynakça</vt:lpstr>
      <vt:lpstr>Kaynakça</vt:lpstr>
      <vt:lpstr>Teşekkürler!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Türk Isaret Dilini Edinme Yasinin Sözel Akiciliga Olan Etkisi</dc:title>
  <cp:lastModifiedBy>Onur Keleş</cp:lastModifiedBy>
  <cp:revision>50</cp:revision>
  <dcterms:created xsi:type="dcterms:W3CDTF">2021-04-23T10:50:22Z</dcterms:created>
  <dcterms:modified xsi:type="dcterms:W3CDTF">2021-04-29T16:46:21Z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2021-04-23T00:00:00Z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2021-04-23T00:00:00Z</vt:filetime>
  </property>
</Properties>
</file>